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2"/>
  </p:notesMasterIdLst>
  <p:sldIdLst>
    <p:sldId id="268" r:id="rId2"/>
    <p:sldId id="305" r:id="rId3"/>
    <p:sldId id="267" r:id="rId4"/>
    <p:sldId id="311" r:id="rId5"/>
    <p:sldId id="315" r:id="rId6"/>
    <p:sldId id="313" r:id="rId7"/>
    <p:sldId id="314" r:id="rId8"/>
    <p:sldId id="289" r:id="rId9"/>
    <p:sldId id="307" r:id="rId10"/>
    <p:sldId id="281" r:id="rId11"/>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userDrawn="1">
          <p15:clr>
            <a:srgbClr val="A4A3A4"/>
          </p15:clr>
        </p15:guide>
        <p15:guide id="2" pos="2909" userDrawn="1">
          <p15:clr>
            <a:srgbClr val="A4A3A4"/>
          </p15:clr>
        </p15:guide>
        <p15:guide id="3" orient="horz" pos="2208">
          <p15:clr>
            <a:srgbClr val="A4A3A4"/>
          </p15:clr>
        </p15:guide>
        <p15:guide id="4"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033"/>
    <a:srgbClr val="DC20FF"/>
    <a:srgbClr val="0000FF"/>
    <a:srgbClr val="000000"/>
    <a:srgbClr val="DC2033"/>
    <a:srgbClr val="C82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09" autoAdjust="0"/>
    <p:restoredTop sz="55582" autoAdjust="0"/>
  </p:normalViewPr>
  <p:slideViewPr>
    <p:cSldViewPr snapToGrid="0" snapToObjects="1">
      <p:cViewPr varScale="1">
        <p:scale>
          <a:sx n="63" d="100"/>
          <a:sy n="63" d="100"/>
        </p:scale>
        <p:origin x="2592" y="72"/>
      </p:cViewPr>
      <p:guideLst>
        <p:guide orient="horz" pos="2160"/>
        <p:guide pos="2880"/>
      </p:guideLst>
    </p:cSldViewPr>
  </p:slideViewPr>
  <p:outlineViewPr>
    <p:cViewPr>
      <p:scale>
        <a:sx n="33" d="100"/>
        <a:sy n="33" d="100"/>
      </p:scale>
      <p:origin x="0" y="7392"/>
    </p:cViewPr>
  </p:outlineViewPr>
  <p:notesTextViewPr>
    <p:cViewPr>
      <p:scale>
        <a:sx n="200" d="100"/>
        <a:sy n="200" d="100"/>
      </p:scale>
      <p:origin x="0" y="0"/>
    </p:cViewPr>
  </p:notesTextViewPr>
  <p:sorterViewPr>
    <p:cViewPr>
      <p:scale>
        <a:sx n="100" d="100"/>
        <a:sy n="100" d="100"/>
      </p:scale>
      <p:origin x="0" y="0"/>
    </p:cViewPr>
  </p:sorterViewPr>
  <p:notesViewPr>
    <p:cSldViewPr snapToGrid="0" snapToObjects="1">
      <p:cViewPr varScale="1">
        <p:scale>
          <a:sx n="88" d="100"/>
          <a:sy n="88" d="100"/>
        </p:scale>
        <p:origin x="-1958" y="-67"/>
      </p:cViewPr>
      <p:guideLst>
        <p:guide orient="horz" pos="2189"/>
        <p:guide pos="2909"/>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227" cy="350681"/>
          </a:xfrm>
          <a:prstGeom prst="rect">
            <a:avLst/>
          </a:prstGeom>
        </p:spPr>
        <p:txBody>
          <a:bodyPr vert="horz" lIns="92106" tIns="46053" rIns="92106" bIns="46053" rtlCol="0"/>
          <a:lstStyle>
            <a:lvl1pPr algn="l">
              <a:defRPr sz="1300"/>
            </a:lvl1pPr>
          </a:lstStyle>
          <a:p>
            <a:endParaRPr lang="en-US"/>
          </a:p>
        </p:txBody>
      </p:sp>
      <p:sp>
        <p:nvSpPr>
          <p:cNvPr id="3" name="Date Placeholder 2"/>
          <p:cNvSpPr>
            <a:spLocks noGrp="1"/>
          </p:cNvSpPr>
          <p:nvPr>
            <p:ph type="dt" idx="1"/>
          </p:nvPr>
        </p:nvSpPr>
        <p:spPr>
          <a:xfrm>
            <a:off x="5266575" y="1"/>
            <a:ext cx="4028227" cy="350681"/>
          </a:xfrm>
          <a:prstGeom prst="rect">
            <a:avLst/>
          </a:prstGeom>
        </p:spPr>
        <p:txBody>
          <a:bodyPr vert="horz" lIns="92106" tIns="46053" rIns="92106" bIns="46053" rtlCol="0"/>
          <a:lstStyle>
            <a:lvl1pPr algn="r">
              <a:defRPr sz="1300"/>
            </a:lvl1pPr>
          </a:lstStyle>
          <a:p>
            <a:fld id="{13C86E99-889D-4D13-8AAE-182B1495C7C8}" type="datetimeFigureOut">
              <a:rPr lang="en-US" smtClean="0"/>
              <a:t>9/28/2021</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2106" tIns="46053" rIns="92106" bIns="46053" rtlCol="0" anchor="ctr"/>
          <a:lstStyle/>
          <a:p>
            <a:endParaRPr lang="en-US"/>
          </a:p>
        </p:txBody>
      </p:sp>
      <p:sp>
        <p:nvSpPr>
          <p:cNvPr id="5" name="Notes Placeholder 4"/>
          <p:cNvSpPr>
            <a:spLocks noGrp="1"/>
          </p:cNvSpPr>
          <p:nvPr>
            <p:ph type="body" sz="quarter" idx="3"/>
          </p:nvPr>
        </p:nvSpPr>
        <p:spPr>
          <a:xfrm>
            <a:off x="929961" y="3330662"/>
            <a:ext cx="7436481" cy="3154520"/>
          </a:xfrm>
          <a:prstGeom prst="rect">
            <a:avLst/>
          </a:prstGeom>
        </p:spPr>
        <p:txBody>
          <a:bodyPr vert="horz" lIns="92106" tIns="46053" rIns="92106" bIns="460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120"/>
            <a:ext cx="4028227" cy="350681"/>
          </a:xfrm>
          <a:prstGeom prst="rect">
            <a:avLst/>
          </a:prstGeom>
        </p:spPr>
        <p:txBody>
          <a:bodyPr vert="horz" lIns="92106" tIns="46053" rIns="92106" bIns="46053" rtlCol="0" anchor="b"/>
          <a:lstStyle>
            <a:lvl1pPr algn="l">
              <a:defRPr sz="1300"/>
            </a:lvl1pPr>
          </a:lstStyle>
          <a:p>
            <a:endParaRPr lang="en-US"/>
          </a:p>
        </p:txBody>
      </p:sp>
      <p:sp>
        <p:nvSpPr>
          <p:cNvPr id="7" name="Slide Number Placeholder 6"/>
          <p:cNvSpPr>
            <a:spLocks noGrp="1"/>
          </p:cNvSpPr>
          <p:nvPr>
            <p:ph type="sldNum" sz="quarter" idx="5"/>
          </p:nvPr>
        </p:nvSpPr>
        <p:spPr>
          <a:xfrm>
            <a:off x="5266575" y="6658120"/>
            <a:ext cx="4028227" cy="350681"/>
          </a:xfrm>
          <a:prstGeom prst="rect">
            <a:avLst/>
          </a:prstGeom>
        </p:spPr>
        <p:txBody>
          <a:bodyPr vert="horz" lIns="92106" tIns="46053" rIns="92106" bIns="46053" rtlCol="0" anchor="b"/>
          <a:lstStyle>
            <a:lvl1pPr algn="r">
              <a:defRPr sz="1300"/>
            </a:lvl1pPr>
          </a:lstStyle>
          <a:p>
            <a:fld id="{039D3975-F3C9-4A69-845C-A7FFDDEA909A}" type="slidenum">
              <a:rPr lang="en-US" smtClean="0"/>
              <a:t>‹#›</a:t>
            </a:fld>
            <a:endParaRPr lang="en-US"/>
          </a:p>
        </p:txBody>
      </p:sp>
    </p:spTree>
    <p:extLst>
      <p:ext uri="{BB962C8B-B14F-4D97-AF65-F5344CB8AC3E}">
        <p14:creationId xmlns:p14="http://schemas.microsoft.com/office/powerpoint/2010/main" val="25549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a:t>
            </a:r>
            <a:r>
              <a:rPr lang="en-US" baseline="0" dirty="0"/>
              <a:t> to New Mexico Retiree Health Care Authority Fall 2021 Switch Enrollment Medicare presentation.  This presentation covers NMRHCA’s Medicare benefits that become effective January 1, 2022.</a:t>
            </a:r>
          </a:p>
        </p:txBody>
      </p:sp>
      <p:sp>
        <p:nvSpPr>
          <p:cNvPr id="4" name="Slide Number Placeholder 3"/>
          <p:cNvSpPr>
            <a:spLocks noGrp="1"/>
          </p:cNvSpPr>
          <p:nvPr>
            <p:ph type="sldNum" sz="quarter" idx="5"/>
          </p:nvPr>
        </p:nvSpPr>
        <p:spPr/>
        <p:txBody>
          <a:bodyPr/>
          <a:lstStyle/>
          <a:p>
            <a:fld id="{039D3975-F3C9-4A69-845C-A7FFDDEA909A}" type="slidenum">
              <a:rPr lang="en-US" smtClean="0"/>
              <a:t>1</a:t>
            </a:fld>
            <a:endParaRPr lang="en-US"/>
          </a:p>
        </p:txBody>
      </p:sp>
    </p:spTree>
    <p:extLst>
      <p:ext uri="{BB962C8B-B14F-4D97-AF65-F5344CB8AC3E}">
        <p14:creationId xmlns:p14="http://schemas.microsoft.com/office/powerpoint/2010/main" val="383985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open Monday through Friday from 8 am to 5 pm, please contact NMRHCA if you have question’s  or need additional information.   You can call us toll free 1 800 233 2576, visit our website www.nmrhca.org and visit, or like our Facebook page at www.facebook/nmrhca.</a:t>
            </a:r>
          </a:p>
          <a:p>
            <a:endParaRPr lang="en-US" dirty="0"/>
          </a:p>
          <a:p>
            <a:r>
              <a:rPr lang="en-US"/>
              <a:t>In-Person Office hours are by appointment only, appointments are considered and made after we attempt to help our members over the phone.</a:t>
            </a:r>
            <a:endParaRPr lang="en-US" dirty="0"/>
          </a:p>
        </p:txBody>
      </p:sp>
      <p:sp>
        <p:nvSpPr>
          <p:cNvPr id="4" name="Slide Number Placeholder 3"/>
          <p:cNvSpPr>
            <a:spLocks noGrp="1"/>
          </p:cNvSpPr>
          <p:nvPr>
            <p:ph type="sldNum" sz="quarter" idx="10"/>
          </p:nvPr>
        </p:nvSpPr>
        <p:spPr/>
        <p:txBody>
          <a:bodyPr/>
          <a:lstStyle/>
          <a:p>
            <a:fld id="{039D3975-F3C9-4A69-845C-A7FFDDEA909A}" type="slidenum">
              <a:rPr lang="en-US" smtClean="0"/>
              <a:t>10</a:t>
            </a:fld>
            <a:endParaRPr lang="en-US"/>
          </a:p>
        </p:txBody>
      </p:sp>
    </p:spTree>
    <p:extLst>
      <p:ext uri="{BB962C8B-B14F-4D97-AF65-F5344CB8AC3E}">
        <p14:creationId xmlns:p14="http://schemas.microsoft.com/office/powerpoint/2010/main" val="271084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presentation, I will review some Agency</a:t>
            </a:r>
            <a:r>
              <a:rPr lang="en-US" baseline="0" dirty="0"/>
              <a:t> Background Information, share the 2022 Medicare Monthly Premiums, discuss program updates for 2022, and share helpful reminders.</a:t>
            </a:r>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2</a:t>
            </a:fld>
            <a:endParaRPr lang="en-US"/>
          </a:p>
        </p:txBody>
      </p:sp>
    </p:spTree>
    <p:extLst>
      <p:ext uri="{BB962C8B-B14F-4D97-AF65-F5344CB8AC3E}">
        <p14:creationId xmlns:p14="http://schemas.microsoft.com/office/powerpoint/2010/main" val="288503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is to ensure NMRHCA maintains comprehensive and affordable heath insurance benefits for participating retirees, spouses, and eligible dependents.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goals fall into 3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Fiduciary Responsibilities –-  for example the board of directors is responsible for balancing the revenues received with the value of benefits provided to members.  This goal seeks to provide value to existing members, while ensuring benefits for future plan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Customer service – answering calls, responding to inquiries and researching members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Program Administration – procuring benefits, administering the program, and making sure the bills are paid.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goals help our program to achieve its overall purpose. </a:t>
            </a:r>
          </a:p>
        </p:txBody>
      </p:sp>
      <p:sp>
        <p:nvSpPr>
          <p:cNvPr id="4" name="Slide Number Placeholder 3"/>
          <p:cNvSpPr>
            <a:spLocks noGrp="1"/>
          </p:cNvSpPr>
          <p:nvPr>
            <p:ph type="sldNum" sz="quarter" idx="5"/>
          </p:nvPr>
        </p:nvSpPr>
        <p:spPr/>
        <p:txBody>
          <a:bodyPr/>
          <a:lstStyle/>
          <a:p>
            <a:fld id="{039D3975-F3C9-4A69-845C-A7FFDDEA909A}" type="slidenum">
              <a:rPr lang="en-US" smtClean="0"/>
              <a:t>3</a:t>
            </a:fld>
            <a:endParaRPr lang="en-US"/>
          </a:p>
        </p:txBody>
      </p:sp>
    </p:spTree>
    <p:extLst>
      <p:ext uri="{BB962C8B-B14F-4D97-AF65-F5344CB8AC3E}">
        <p14:creationId xmlns:p14="http://schemas.microsoft.com/office/powerpoint/2010/main" val="335371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Fiscal Year 2022 Operating Budget shows information about Healthcare Benefits Administration (Uses and Sources) and Program Support cost. </a:t>
            </a:r>
          </a:p>
          <a:p>
            <a:endParaRPr lang="en-US" dirty="0"/>
          </a:p>
          <a:p>
            <a:r>
              <a:rPr lang="en-US" dirty="0"/>
              <a:t>The Finance section details NMRHCA Trust Fund investments, biannually reviewed asset allocation, and investment performance as of June 30, 2021. </a:t>
            </a:r>
          </a:p>
          <a:p>
            <a:endParaRPr lang="en-US" dirty="0"/>
          </a:p>
          <a:p>
            <a:r>
              <a:rPr lang="en-US" dirty="0"/>
              <a:t>Liquid investments are those held by the State Treasurer’s Office to pay daily, weekly, and monthly claims and operating expenses. </a:t>
            </a:r>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4</a:t>
            </a:fld>
            <a:endParaRPr lang="en-US"/>
          </a:p>
        </p:txBody>
      </p:sp>
    </p:spTree>
    <p:extLst>
      <p:ext uri="{BB962C8B-B14F-4D97-AF65-F5344CB8AC3E}">
        <p14:creationId xmlns:p14="http://schemas.microsoft.com/office/powerpoint/2010/main" val="407508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NMRHCA Trust Fund Balance History shows</a:t>
            </a:r>
            <a:r>
              <a:rPr lang="en-US" baseline="0" dirty="0"/>
              <a:t> a 10 year snapshot of growth from June 2011 – June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During this period of time, the agency has contributed more than $434 million toward the trust fund to ensure the preservation of the benefits for future plan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trust fund has also generated investments earning approaching an average 8 percent return over the last 10 years, adding more than $408 million over this time period.</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5</a:t>
            </a:fld>
            <a:endParaRPr lang="en-US"/>
          </a:p>
        </p:txBody>
      </p:sp>
    </p:spTree>
    <p:extLst>
      <p:ext uri="{BB962C8B-B14F-4D97-AF65-F5344CB8AC3E}">
        <p14:creationId xmlns:p14="http://schemas.microsoft.com/office/powerpoint/2010/main" val="497717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Solvency Study, based on </a:t>
            </a:r>
            <a:r>
              <a:rPr lang="en-US" baseline="0" dirty="0"/>
              <a:t>a 30-year projection of cash inflows and outflows,</a:t>
            </a:r>
            <a:r>
              <a:rPr lang="en-US" dirty="0"/>
              <a:t> is performed</a:t>
            </a:r>
            <a:r>
              <a:rPr lang="en-US" baseline="0" dirty="0"/>
              <a:t> annually and is used for strategic planning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2020 Solvency Study’s results show that the fund will remain solvent beyond 2050, when the trust fund balances are completely exhausted.  The 2021 Solvency Study also shows that the fund will remain solvent beyond 2050.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required Government Accounting Standards 74 report was completed November 4, 2020, showing total liability, fiduciary net position, funded ratio for June 30, 2019 and 2020.  GAS 75 applies to employer groups and similar to pension requirements with regard to reporting of liabilities by group.</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6</a:t>
            </a:fld>
            <a:endParaRPr lang="en-US"/>
          </a:p>
        </p:txBody>
      </p:sp>
    </p:spTree>
    <p:extLst>
      <p:ext uri="{BB962C8B-B14F-4D97-AF65-F5344CB8AC3E}">
        <p14:creationId xmlns:p14="http://schemas.microsoft.com/office/powerpoint/2010/main" val="248575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Starting Jan</a:t>
            </a:r>
            <a:r>
              <a:rPr lang="en-US" baseline="0" dirty="0">
                <a:solidFill>
                  <a:srgbClr val="FF0000"/>
                </a:solidFill>
              </a:rPr>
              <a:t>uary 1, 2022 new Medicare rates go into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The rate changes are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United Medicare Advantage I &amp; II will stay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Blue Cross Blue Shield Medicare Advantage I will go down by 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The rate for Blue Cross Blue shield Medicare Advantage II will go down by 100%,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Presbyterian Advantage I &amp; II will go up by 10%,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Humana Medicare Advantage I will go up by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Humana Medicare Advantage II will go up by 7%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The Blue Cross Blue Shield Medicare Supplement plan will go up by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The example provided is in this slide based on maximum subsidy. Rate changes will be reflected on your switch enrollment packet and the full rate sheet can be found on our website </a:t>
            </a:r>
            <a:r>
              <a:rPr lang="en-US" baseline="0" dirty="0" err="1">
                <a:solidFill>
                  <a:srgbClr val="FF0000"/>
                </a:solidFill>
              </a:rPr>
              <a:t>ww.nmrhca.org</a:t>
            </a:r>
            <a:r>
              <a:rPr lang="en-US" baseline="0" dirty="0">
                <a:solidFill>
                  <a:srgbClr val="FF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Please call NMRHCA if you have had a change in address or need information regarding switch enrollment.</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7</a:t>
            </a:fld>
            <a:endParaRPr lang="en-US"/>
          </a:p>
        </p:txBody>
      </p:sp>
    </p:spTree>
    <p:extLst>
      <p:ext uri="{BB962C8B-B14F-4D97-AF65-F5344CB8AC3E}">
        <p14:creationId xmlns:p14="http://schemas.microsoft.com/office/powerpoint/2010/main" val="131364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to expect beginning January 1, 2022</a:t>
            </a:r>
          </a:p>
          <a:p>
            <a:endParaRPr lang="en-US" dirty="0"/>
          </a:p>
          <a:p>
            <a:r>
              <a:rPr lang="en-US" dirty="0"/>
              <a:t>Those enrolled in the BCBS Medicare Supplement plan and have express scripts. The pharmacies are allowed to dispense 90 day supply of medication</a:t>
            </a:r>
          </a:p>
          <a:p>
            <a:endParaRPr lang="en-US" dirty="0"/>
          </a:p>
          <a:p>
            <a:r>
              <a:rPr lang="en-US" dirty="0"/>
              <a:t>Delta Dental has enhanced their coverage when it comes to point of service.</a:t>
            </a:r>
          </a:p>
          <a:p>
            <a:endParaRPr lang="en-US" dirty="0"/>
          </a:p>
          <a:p>
            <a:r>
              <a:rPr lang="en-US" dirty="0">
                <a:solidFill>
                  <a:schemeClr val="tx2">
                    <a:lumMod val="75000"/>
                  </a:schemeClr>
                </a:solidFill>
              </a:rPr>
              <a:t>In the month of October of 2021 there will be a Request for Proposal to find the best Pharmacy Benefit Management Services- any changes will be effective 07/01/2022</a:t>
            </a:r>
          </a:p>
          <a:p>
            <a:endParaRPr lang="en-US" dirty="0">
              <a:solidFill>
                <a:schemeClr val="tx2">
                  <a:lumMod val="75000"/>
                </a:schemeClr>
              </a:solidFill>
            </a:endParaRPr>
          </a:p>
          <a:p>
            <a:r>
              <a:rPr lang="en-US" dirty="0">
                <a:solidFill>
                  <a:schemeClr val="tx2">
                    <a:lumMod val="75000"/>
                  </a:schemeClr>
                </a:solidFill>
              </a:rPr>
              <a:t>In Fall 2022 there will be a request for proposal for the life insurance- if there are any changes they will be effective 07/01/2023</a:t>
            </a:r>
          </a:p>
          <a:p>
            <a:endParaRPr lang="en-US" dirty="0">
              <a:solidFill>
                <a:schemeClr val="tx2">
                  <a:lumMod val="75000"/>
                </a:schemeClr>
              </a:solidFill>
            </a:endParaRPr>
          </a:p>
          <a:p>
            <a:r>
              <a:rPr lang="en-US" dirty="0">
                <a:solidFill>
                  <a:schemeClr val="tx2">
                    <a:lumMod val="75000"/>
                  </a:schemeClr>
                </a:solidFill>
              </a:rPr>
              <a:t>2022 Legislative session NMRHCA will interduce a supplemental appropriation request </a:t>
            </a:r>
          </a:p>
          <a:p>
            <a:endParaRPr lang="en-US" dirty="0">
              <a:solidFill>
                <a:schemeClr val="tx2">
                  <a:lumMod val="75000"/>
                </a:schemeClr>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8</a:t>
            </a:fld>
            <a:endParaRPr lang="en-US"/>
          </a:p>
        </p:txBody>
      </p:sp>
    </p:spTree>
    <p:extLst>
      <p:ext uri="{BB962C8B-B14F-4D97-AF65-F5344CB8AC3E}">
        <p14:creationId xmlns:p14="http://schemas.microsoft.com/office/powerpoint/2010/main" val="183375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receiving a switch enrollment packet in the mail, if there has been a change of address for physical and mailing or you just need to verify what we have on file. Contact our office to verify or make a change to your mailing address.</a:t>
            </a:r>
          </a:p>
          <a:p>
            <a:endParaRPr lang="en-US" dirty="0"/>
          </a:p>
          <a:p>
            <a:r>
              <a:rPr lang="en-US" dirty="0"/>
              <a:t>When you receive your switch enrollment packet please pay attention to your current benefit premiums and compare them to the future benefit premiums. If you are not making any changes you do not need to return the switch enrollment form, you may keep it for your records. </a:t>
            </a:r>
          </a:p>
          <a:p>
            <a:endParaRPr lang="en-US" dirty="0"/>
          </a:p>
          <a:p>
            <a:r>
              <a:rPr lang="en-US" dirty="0"/>
              <a:t>For Retiree and their spouse’s and or dependents that are eligible for Medicare, you will receive a Medicare Switch enrollment packet 60 days before your birthday month.</a:t>
            </a:r>
          </a:p>
          <a:p>
            <a:endParaRPr lang="en-US" dirty="0"/>
          </a:p>
          <a:p>
            <a:r>
              <a:rPr lang="en-US" dirty="0"/>
              <a:t>If you need to add medical coverage for your self or spouse and or dependent who is eligible you need to wait until Open Enrollment which is every odd year in the month of January. Next open enrollment is January 1, 2023 – January 31, 2023.</a:t>
            </a:r>
          </a:p>
          <a:p>
            <a:endParaRPr lang="en-US" dirty="0"/>
          </a:p>
          <a:p>
            <a:r>
              <a:rPr lang="en-US" dirty="0"/>
              <a:t>Please contact our office if you know you have a PO BOX listed for your physical address, It is a requirement for all members who are on a Medicare plan to provide a physical address in addition to the PO box. With out a physical address carriers can deny your enrollment. </a:t>
            </a:r>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9</a:t>
            </a:fld>
            <a:endParaRPr lang="en-US"/>
          </a:p>
        </p:txBody>
      </p:sp>
    </p:spTree>
    <p:extLst>
      <p:ext uri="{BB962C8B-B14F-4D97-AF65-F5344CB8AC3E}">
        <p14:creationId xmlns:p14="http://schemas.microsoft.com/office/powerpoint/2010/main" val="161568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C4943F-91F4-47EB-AFB0-020A480AF08B}"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3683B-779A-4928-8A42-19C1928628C8}"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B26DE-3528-4D0E-8D63-82F4EC676504}"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33A90D-8523-4034-9881-D42D1D3D0810}"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28595E-8393-4CEA-BF33-D58ED41D5044}"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982FA1-C631-4130-907A-01EA216C040D}" type="datetime1">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03AB49-ADE7-4E03-88AF-7D32994508CB}" type="datetime1">
              <a:rPr lang="en-US" smtClean="0"/>
              <a:t>9/28/2021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5DF19F-7646-4D74-8861-658A1246E302}" type="datetime1">
              <a:rPr lang="en-US" smtClean="0"/>
              <a:t>9/28/2021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B7F41-EF17-461B-83BA-4D692ADBCC71}" type="datetime1">
              <a:rPr lang="en-US" smtClean="0"/>
              <a:t>9/28/2021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44A27E-4C46-49EE-AFA3-2ABCFA72E79C}" type="datetime1">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DB9C615-3C09-42C7-B6CC-41089234F7C2}" type="datetime1">
              <a:rPr lang="en-US" smtClean="0"/>
              <a:t>9/28/2021</a:t>
            </a:fld>
            <a:endParaRPr lang="en-US"/>
          </a:p>
        </p:txBody>
      </p:sp>
      <p:sp>
        <p:nvSpPr>
          <p:cNvPr id="9" name="Slide Number Placeholder 8"/>
          <p:cNvSpPr>
            <a:spLocks noGrp="1"/>
          </p:cNvSpPr>
          <p:nvPr>
            <p:ph type="sldNum" sz="quarter" idx="11"/>
          </p:nvPr>
        </p:nvSpPr>
        <p:spPr/>
        <p:txBody>
          <a:bodyPr/>
          <a:lstStyle/>
          <a:p>
            <a:fld id="{93E4AAA4-6363-4581-962D-1ACCC2D600C5}"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3E4AAA4-6363-4581-962D-1ACCC2D600C5}"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75AA4B9-88A8-4968-A420-1CBADB601F5F}" type="datetime1">
              <a:rPr lang="en-US" smtClean="0"/>
              <a:t>9/28/2021</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facebook.com/nmrhca" TargetMode="External"/><Relationship Id="rId5" Type="http://schemas.openxmlformats.org/officeDocument/2006/relationships/hyperlink" Target="http://www.nmrhca.state.nm.us/"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251" y="655092"/>
            <a:ext cx="7970028" cy="5726658"/>
          </a:xfrm>
        </p:spPr>
        <p:txBody>
          <a:bodyPr/>
          <a:lstStyle/>
          <a:p>
            <a:pPr algn="ctr"/>
            <a:br>
              <a:rPr lang="en-US" sz="2800" dirty="0">
                <a:solidFill>
                  <a:schemeClr val="tx1"/>
                </a:solidFill>
                <a:latin typeface="+mn-lt"/>
              </a:rPr>
            </a:br>
            <a:br>
              <a:rPr lang="en-US" sz="2800" dirty="0">
                <a:solidFill>
                  <a:schemeClr val="tx1"/>
                </a:solidFill>
                <a:latin typeface="+mn-lt"/>
              </a:rPr>
            </a:br>
            <a:br>
              <a:rPr lang="en-US" sz="2800" dirty="0">
                <a:solidFill>
                  <a:schemeClr val="tx1"/>
                </a:solidFill>
                <a:latin typeface="+mn-lt"/>
              </a:rPr>
            </a:br>
            <a:r>
              <a:rPr lang="en-US" sz="2400" dirty="0">
                <a:solidFill>
                  <a:schemeClr val="tx2">
                    <a:lumMod val="75000"/>
                  </a:schemeClr>
                </a:solidFill>
                <a:latin typeface="+mn-lt"/>
              </a:rPr>
              <a:t>Fall 2021 Switch Enrollment</a:t>
            </a:r>
            <a:br>
              <a:rPr lang="en-US" sz="2400" dirty="0">
                <a:solidFill>
                  <a:schemeClr val="tx2">
                    <a:lumMod val="75000"/>
                  </a:schemeClr>
                </a:solidFill>
                <a:latin typeface="+mn-lt"/>
              </a:rPr>
            </a:br>
            <a:r>
              <a:rPr lang="en-US" sz="2400" dirty="0">
                <a:solidFill>
                  <a:schemeClr val="tx2">
                    <a:lumMod val="75000"/>
                  </a:schemeClr>
                </a:solidFill>
                <a:latin typeface="+mn-lt"/>
              </a:rPr>
              <a:t>Medicare</a:t>
            </a:r>
            <a:br>
              <a:rPr lang="en-US" sz="2400" dirty="0">
                <a:solidFill>
                  <a:schemeClr val="tx2">
                    <a:lumMod val="75000"/>
                  </a:schemeClr>
                </a:solidFill>
                <a:latin typeface="+mn-lt"/>
              </a:rPr>
            </a:br>
            <a:br>
              <a:rPr lang="en-US" sz="2000" dirty="0">
                <a:solidFill>
                  <a:schemeClr val="tx2">
                    <a:lumMod val="75000"/>
                  </a:schemeClr>
                </a:solidFill>
                <a:latin typeface="+mn-lt"/>
              </a:rPr>
            </a:br>
            <a:r>
              <a:rPr lang="en-US" sz="2000" dirty="0">
                <a:solidFill>
                  <a:schemeClr val="tx2">
                    <a:lumMod val="75000"/>
                  </a:schemeClr>
                </a:solidFill>
                <a:latin typeface="+mn-lt"/>
              </a:rPr>
              <a:t>Effective January 1, 2022</a:t>
            </a:r>
            <a:br>
              <a:rPr lang="en-US" sz="2400" dirty="0">
                <a:solidFill>
                  <a:schemeClr val="tx2">
                    <a:lumMod val="75000"/>
                  </a:schemeClr>
                </a:solidFill>
                <a:latin typeface="+mn-lt"/>
              </a:rPr>
            </a:br>
            <a:br>
              <a:rPr lang="en-US" sz="1200" dirty="0">
                <a:solidFill>
                  <a:schemeClr val="tx2">
                    <a:lumMod val="75000"/>
                  </a:schemeClr>
                </a:solidFill>
                <a:latin typeface="+mn-lt"/>
              </a:rPr>
            </a:br>
            <a:r>
              <a:rPr lang="en-US" sz="1400" dirty="0">
                <a:solidFill>
                  <a:schemeClr val="tx2">
                    <a:lumMod val="50000"/>
                  </a:schemeClr>
                </a:solidFill>
                <a:latin typeface="+mn-lt"/>
              </a:rPr>
              <a:t>Doug Crandall, President</a:t>
            </a:r>
            <a:br>
              <a:rPr lang="en-US" sz="1400" dirty="0">
                <a:solidFill>
                  <a:schemeClr val="tx2">
                    <a:lumMod val="50000"/>
                  </a:schemeClr>
                </a:solidFill>
                <a:latin typeface="+mn-lt"/>
              </a:rPr>
            </a:br>
            <a:r>
              <a:rPr lang="en-US" sz="1400" dirty="0">
                <a:solidFill>
                  <a:schemeClr val="tx2">
                    <a:lumMod val="50000"/>
                  </a:schemeClr>
                </a:solidFill>
                <a:latin typeface="+mn-lt"/>
              </a:rPr>
              <a:t>Therese Saunders, Vice President</a:t>
            </a:r>
            <a:br>
              <a:rPr lang="en-US" sz="1400" dirty="0">
                <a:solidFill>
                  <a:schemeClr val="tx2">
                    <a:lumMod val="50000"/>
                  </a:schemeClr>
                </a:solidFill>
                <a:latin typeface="+mn-lt"/>
              </a:rPr>
            </a:br>
            <a:r>
              <a:rPr lang="en-US" sz="1400" dirty="0">
                <a:solidFill>
                  <a:schemeClr val="tx2">
                    <a:lumMod val="50000"/>
                  </a:schemeClr>
                </a:solidFill>
                <a:latin typeface="+mn-lt"/>
              </a:rPr>
              <a:t>Leanne Larranaga-Ruffy, Secretary</a:t>
            </a:r>
            <a:br>
              <a:rPr lang="en-US" sz="1400" dirty="0">
                <a:solidFill>
                  <a:schemeClr val="tx2">
                    <a:lumMod val="50000"/>
                  </a:schemeClr>
                </a:solidFill>
                <a:latin typeface="+mn-lt"/>
              </a:rPr>
            </a:br>
            <a:r>
              <a:rPr lang="en-US" sz="1400" dirty="0">
                <a:solidFill>
                  <a:schemeClr val="tx2">
                    <a:lumMod val="50000"/>
                  </a:schemeClr>
                </a:solidFill>
                <a:latin typeface="+mn-lt"/>
              </a:rPr>
              <a:t>David Archuleta, Executive Director</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94790" y="655092"/>
            <a:ext cx="2288949" cy="206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LIDE 1">
            <a:hlinkClick r:id="" action="ppaction://media"/>
            <a:extLst>
              <a:ext uri="{FF2B5EF4-FFF2-40B4-BE49-F238E27FC236}">
                <a16:creationId xmlns:a16="http://schemas.microsoft.com/office/drawing/2014/main" id="{1029AD31-E50A-43A1-A62C-B409731741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451" y="655092"/>
            <a:ext cx="609600" cy="609600"/>
          </a:xfrm>
          <a:prstGeom prst="rect">
            <a:avLst/>
          </a:prstGeom>
        </p:spPr>
      </p:pic>
    </p:spTree>
    <p:extLst>
      <p:ext uri="{BB962C8B-B14F-4D97-AF65-F5344CB8AC3E}">
        <p14:creationId xmlns:p14="http://schemas.microsoft.com/office/powerpoint/2010/main" val="112967883"/>
      </p:ext>
    </p:extLst>
  </p:cSld>
  <p:clrMapOvr>
    <a:masterClrMapping/>
  </p:clrMapOvr>
  <mc:AlternateContent xmlns:mc="http://schemas.openxmlformats.org/markup-compatibility/2006" xmlns:p14="http://schemas.microsoft.com/office/powerpoint/2010/main">
    <mc:Choice Requires="p14">
      <p:transition spd="slow" p14:dur="2000" advTm="19700"/>
    </mc:Choice>
    <mc:Fallback xmlns="">
      <p:transition spd="slow" advTm="1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604" y="772815"/>
            <a:ext cx="8229600" cy="5627985"/>
          </a:xfrm>
        </p:spPr>
        <p:txBody>
          <a:bodyPr>
            <a:normAutofit/>
          </a:bodyPr>
          <a:lstStyle/>
          <a:p>
            <a:pPr marL="114300" indent="0" algn="ctr">
              <a:buNone/>
            </a:pPr>
            <a:endParaRPr lang="en-US" sz="2800" dirty="0"/>
          </a:p>
          <a:p>
            <a:pPr marL="114300" indent="0" algn="ctr">
              <a:buNone/>
            </a:pPr>
            <a:r>
              <a:rPr lang="en-US" sz="2800" b="1" dirty="0">
                <a:solidFill>
                  <a:schemeClr val="tx2">
                    <a:lumMod val="75000"/>
                  </a:schemeClr>
                </a:solidFill>
              </a:rPr>
              <a:t>If you have questions or want more information:</a:t>
            </a:r>
          </a:p>
          <a:p>
            <a:pPr marL="114300" indent="0" algn="ctr">
              <a:buNone/>
            </a:pPr>
            <a:endParaRPr lang="en-US" sz="2800" dirty="0">
              <a:solidFill>
                <a:schemeClr val="tx2">
                  <a:lumMod val="75000"/>
                </a:schemeClr>
              </a:solidFill>
            </a:endParaRPr>
          </a:p>
          <a:p>
            <a:pPr marL="114300" indent="0" algn="ctr">
              <a:buNone/>
            </a:pPr>
            <a:r>
              <a:rPr lang="en-US" sz="2800" dirty="0">
                <a:solidFill>
                  <a:schemeClr val="tx2">
                    <a:lumMod val="75000"/>
                  </a:schemeClr>
                </a:solidFill>
              </a:rPr>
              <a:t>Call us toll free: 1-800-233-2576 </a:t>
            </a:r>
          </a:p>
          <a:p>
            <a:pPr marL="114300" indent="0" algn="ctr">
              <a:buNone/>
            </a:pPr>
            <a:r>
              <a:rPr lang="en-US" sz="2800" dirty="0">
                <a:solidFill>
                  <a:schemeClr val="tx2">
                    <a:lumMod val="75000"/>
                  </a:schemeClr>
                </a:solidFill>
              </a:rPr>
              <a:t>8:00AM – 5:00PM (Monday through Friday)</a:t>
            </a:r>
          </a:p>
          <a:p>
            <a:pPr marL="114300" indent="0" algn="ctr">
              <a:buNone/>
            </a:pPr>
            <a:endParaRPr lang="en-US" sz="2800" dirty="0">
              <a:solidFill>
                <a:schemeClr val="tx2">
                  <a:lumMod val="75000"/>
                </a:schemeClr>
              </a:solidFill>
            </a:endParaRPr>
          </a:p>
          <a:p>
            <a:pPr marL="114300" indent="0" algn="ctr">
              <a:buNone/>
            </a:pPr>
            <a:r>
              <a:rPr lang="en-US" sz="2800" dirty="0">
                <a:solidFill>
                  <a:schemeClr val="tx2">
                    <a:lumMod val="75000"/>
                  </a:schemeClr>
                </a:solidFill>
              </a:rPr>
              <a:t>Or visit us at: </a:t>
            </a:r>
            <a:r>
              <a:rPr lang="en-US" sz="2800" u="sng" dirty="0">
                <a:solidFill>
                  <a:srgbClr val="0000FF"/>
                </a:solidFill>
                <a:hlinkClick r:id="rId5"/>
              </a:rPr>
              <a:t>www.nmrhca.</a:t>
            </a:r>
            <a:r>
              <a:rPr lang="en-US" sz="2800" u="sng" dirty="0">
                <a:solidFill>
                  <a:srgbClr val="0000FF"/>
                </a:solidFill>
              </a:rPr>
              <a:t>org</a:t>
            </a:r>
            <a:r>
              <a:rPr lang="en-US" sz="2800" dirty="0"/>
              <a:t> or </a:t>
            </a:r>
          </a:p>
          <a:p>
            <a:pPr marL="114300" indent="0" algn="ctr">
              <a:buNone/>
            </a:pPr>
            <a:r>
              <a:rPr lang="en-US" sz="2800" dirty="0">
                <a:hlinkClick r:id="rId6"/>
              </a:rPr>
              <a:t>www</a:t>
            </a:r>
            <a:r>
              <a:rPr lang="en-US" sz="2800">
                <a:hlinkClick r:id="rId6"/>
              </a:rPr>
              <a:t>.facebook.com/</a:t>
            </a:r>
            <a:r>
              <a:rPr lang="en-US" sz="2800" dirty="0">
                <a:hlinkClick r:id="rId6"/>
              </a:rPr>
              <a:t>nmrhca</a:t>
            </a:r>
            <a:endParaRPr lang="en-US" sz="2800" dirty="0"/>
          </a:p>
          <a:p>
            <a:pPr marL="114300" indent="0" algn="ctr">
              <a:buNone/>
            </a:pPr>
            <a:endParaRPr lang="en-US" sz="2800" u="sng" dirty="0">
              <a:solidFill>
                <a:srgbClr val="00B050"/>
              </a:solidFill>
            </a:endParaRPr>
          </a:p>
          <a:p>
            <a:pPr marL="114300" indent="0" algn="ctr">
              <a:buNone/>
            </a:pPr>
            <a:r>
              <a:rPr lang="en-US" sz="2800" u="sng" dirty="0">
                <a:solidFill>
                  <a:srgbClr val="00B050"/>
                </a:solidFill>
              </a:rPr>
              <a:t>Office Hours by Appointment Only</a:t>
            </a:r>
          </a:p>
          <a:p>
            <a:pPr marL="114300" indent="0">
              <a:buNone/>
            </a:pPr>
            <a:endParaRPr lang="en-US" dirty="0"/>
          </a:p>
        </p:txBody>
      </p:sp>
      <p:sp>
        <p:nvSpPr>
          <p:cNvPr id="4" name="Slide Number Placeholder 3"/>
          <p:cNvSpPr>
            <a:spLocks noGrp="1"/>
          </p:cNvSpPr>
          <p:nvPr>
            <p:ph type="sldNum" sz="quarter" idx="12"/>
          </p:nvPr>
        </p:nvSpPr>
        <p:spPr/>
        <p:txBody>
          <a:bodyPr/>
          <a:lstStyle/>
          <a:p>
            <a:fld id="{93E4AAA4-6363-4581-962D-1ACCC2D600C5}" type="slidenum">
              <a:rPr lang="en-US" smtClean="0"/>
              <a:t>10</a:t>
            </a:fld>
            <a:endParaRPr lang="en-US" dirty="0"/>
          </a:p>
        </p:txBody>
      </p:sp>
      <p:pic>
        <p:nvPicPr>
          <p:cNvPr id="5" name="slide 10">
            <a:hlinkClick r:id="" action="ppaction://media"/>
            <a:extLst>
              <a:ext uri="{FF2B5EF4-FFF2-40B4-BE49-F238E27FC236}">
                <a16:creationId xmlns:a16="http://schemas.microsoft.com/office/drawing/2014/main" id="{6D3411D9-2DF4-42E7-B613-64710062D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796" y="6045200"/>
            <a:ext cx="609600" cy="609600"/>
          </a:xfrm>
          <a:prstGeom prst="rect">
            <a:avLst/>
          </a:prstGeom>
        </p:spPr>
      </p:pic>
    </p:spTree>
    <p:extLst>
      <p:ext uri="{BB962C8B-B14F-4D97-AF65-F5344CB8AC3E}">
        <p14:creationId xmlns:p14="http://schemas.microsoft.com/office/powerpoint/2010/main" val="1188753353"/>
      </p:ext>
    </p:extLst>
  </p:cSld>
  <p:clrMapOvr>
    <a:masterClrMapping/>
  </p:clrMapOvr>
  <mc:AlternateContent xmlns:mc="http://schemas.openxmlformats.org/markup-compatibility/2006" xmlns:p14="http://schemas.microsoft.com/office/powerpoint/2010/main">
    <mc:Choice Requires="p14">
      <p:transition spd="slow" p14:dur="2000" advTm="61891"/>
    </mc:Choice>
    <mc:Fallback xmlns="">
      <p:transition spd="slow" advTm="6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22642"/>
          </a:xfrm>
        </p:spPr>
        <p:txBody>
          <a:bodyPr/>
          <a:lstStyle/>
          <a:p>
            <a:pPr algn="ctr"/>
            <a:r>
              <a:rPr lang="en-US" sz="2800" b="1" dirty="0">
                <a:solidFill>
                  <a:schemeClr val="tx2">
                    <a:lumMod val="75000"/>
                  </a:schemeClr>
                </a:solidFill>
                <a:latin typeface="+mn-lt"/>
              </a:rPr>
              <a:t>Agenda </a:t>
            </a:r>
          </a:p>
        </p:txBody>
      </p:sp>
      <p:sp>
        <p:nvSpPr>
          <p:cNvPr id="3" name="Content Placeholder 2"/>
          <p:cNvSpPr>
            <a:spLocks noGrp="1"/>
          </p:cNvSpPr>
          <p:nvPr>
            <p:ph idx="1"/>
          </p:nvPr>
        </p:nvSpPr>
        <p:spPr>
          <a:xfrm>
            <a:off x="457200" y="1097279"/>
            <a:ext cx="7620000" cy="5303521"/>
          </a:xfrm>
          <a:noFill/>
        </p:spPr>
        <p:txBody>
          <a:bodyPr>
            <a:normAutofit/>
          </a:bodyPr>
          <a:lstStyle/>
          <a:p>
            <a:r>
              <a:rPr lang="en-US" sz="2400" dirty="0">
                <a:solidFill>
                  <a:schemeClr val="tx2">
                    <a:lumMod val="75000"/>
                  </a:schemeClr>
                </a:solidFill>
              </a:rPr>
              <a:t>Agency Background Information</a:t>
            </a:r>
            <a:br>
              <a:rPr lang="en-US" sz="2400" dirty="0">
                <a:solidFill>
                  <a:schemeClr val="tx2">
                    <a:lumMod val="75000"/>
                  </a:schemeClr>
                </a:solidFill>
              </a:rPr>
            </a:br>
            <a:endParaRPr lang="en-US" sz="2400" dirty="0">
              <a:solidFill>
                <a:schemeClr val="tx2">
                  <a:lumMod val="75000"/>
                </a:schemeClr>
              </a:solidFill>
            </a:endParaRPr>
          </a:p>
          <a:p>
            <a:pPr lvl="1"/>
            <a:r>
              <a:rPr lang="en-US" dirty="0">
                <a:solidFill>
                  <a:schemeClr val="tx2">
                    <a:lumMod val="75000"/>
                  </a:schemeClr>
                </a:solidFill>
              </a:rPr>
              <a:t>NMRHCA’s Mission and Strategic Goals</a:t>
            </a:r>
          </a:p>
          <a:p>
            <a:pPr lvl="1"/>
            <a:r>
              <a:rPr lang="en-US" dirty="0">
                <a:solidFill>
                  <a:schemeClr val="tx2">
                    <a:lumMod val="75000"/>
                  </a:schemeClr>
                </a:solidFill>
              </a:rPr>
              <a:t>Program Budget and Finance</a:t>
            </a:r>
          </a:p>
          <a:p>
            <a:pPr lvl="1"/>
            <a:r>
              <a:rPr lang="en-US" dirty="0">
                <a:solidFill>
                  <a:schemeClr val="tx2">
                    <a:lumMod val="75000"/>
                  </a:schemeClr>
                </a:solidFill>
              </a:rPr>
              <a:t>Trust Fund Balances</a:t>
            </a:r>
          </a:p>
          <a:p>
            <a:pPr lvl="1"/>
            <a:r>
              <a:rPr lang="en-US" dirty="0">
                <a:solidFill>
                  <a:schemeClr val="tx2">
                    <a:lumMod val="75000"/>
                  </a:schemeClr>
                </a:solidFill>
              </a:rPr>
              <a:t>Fund Solvency and GASB Reports</a:t>
            </a:r>
            <a:br>
              <a:rPr lang="en-US" dirty="0">
                <a:solidFill>
                  <a:schemeClr val="tx2">
                    <a:lumMod val="75000"/>
                  </a:schemeClr>
                </a:solidFill>
              </a:rPr>
            </a:br>
            <a:endParaRPr lang="en-US" dirty="0">
              <a:solidFill>
                <a:schemeClr val="tx2">
                  <a:lumMod val="75000"/>
                </a:schemeClr>
              </a:solidFill>
            </a:endParaRPr>
          </a:p>
          <a:p>
            <a:r>
              <a:rPr lang="en-US" sz="2400" dirty="0">
                <a:solidFill>
                  <a:schemeClr val="tx2">
                    <a:lumMod val="75000"/>
                  </a:schemeClr>
                </a:solidFill>
              </a:rPr>
              <a:t>2022 Medicare Monthly Premiums</a:t>
            </a:r>
            <a:br>
              <a:rPr lang="en-US" sz="2400" dirty="0">
                <a:solidFill>
                  <a:schemeClr val="tx2">
                    <a:lumMod val="75000"/>
                  </a:schemeClr>
                </a:solidFill>
              </a:rPr>
            </a:br>
            <a:endParaRPr lang="en-US" sz="2400" dirty="0">
              <a:solidFill>
                <a:schemeClr val="tx2">
                  <a:lumMod val="75000"/>
                </a:schemeClr>
              </a:solidFill>
            </a:endParaRPr>
          </a:p>
          <a:p>
            <a:r>
              <a:rPr lang="en-US" sz="2400" dirty="0">
                <a:solidFill>
                  <a:schemeClr val="tx2">
                    <a:lumMod val="75000"/>
                  </a:schemeClr>
                </a:solidFill>
              </a:rPr>
              <a:t>2021 - 2022 Program Updates </a:t>
            </a:r>
            <a:br>
              <a:rPr lang="en-US" sz="2400" dirty="0">
                <a:solidFill>
                  <a:schemeClr val="tx2">
                    <a:lumMod val="75000"/>
                  </a:schemeClr>
                </a:solidFill>
              </a:rPr>
            </a:br>
            <a:endParaRPr lang="en-US" sz="2400" dirty="0">
              <a:solidFill>
                <a:schemeClr val="tx2">
                  <a:lumMod val="75000"/>
                </a:schemeClr>
              </a:solidFill>
            </a:endParaRPr>
          </a:p>
          <a:p>
            <a:r>
              <a:rPr lang="en-US" sz="2400" dirty="0">
                <a:solidFill>
                  <a:schemeClr val="tx2">
                    <a:lumMod val="75000"/>
                  </a:schemeClr>
                </a:solidFill>
              </a:rPr>
              <a:t>Helpful Reminders</a:t>
            </a:r>
          </a:p>
        </p:txBody>
      </p:sp>
      <p:sp>
        <p:nvSpPr>
          <p:cNvPr id="4" name="Slide Number Placeholder 3"/>
          <p:cNvSpPr>
            <a:spLocks noGrp="1"/>
          </p:cNvSpPr>
          <p:nvPr>
            <p:ph type="sldNum" sz="quarter" idx="12"/>
          </p:nvPr>
        </p:nvSpPr>
        <p:spPr/>
        <p:txBody>
          <a:bodyPr/>
          <a:lstStyle/>
          <a:p>
            <a:fld id="{93E4AAA4-6363-4581-962D-1ACCC2D600C5}" type="slidenum">
              <a:rPr lang="en-US" smtClean="0"/>
              <a:t>2</a:t>
            </a:fld>
            <a:endParaRPr lang="en-US"/>
          </a:p>
        </p:txBody>
      </p:sp>
      <p:pic>
        <p:nvPicPr>
          <p:cNvPr id="5" name="SLIDE 2">
            <a:hlinkClick r:id="" action="ppaction://media"/>
            <a:extLst>
              <a:ext uri="{FF2B5EF4-FFF2-40B4-BE49-F238E27FC236}">
                <a16:creationId xmlns:a16="http://schemas.microsoft.com/office/drawing/2014/main" id="{5EC3C6CB-F848-48C2-9EE2-3258F358F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457200"/>
            <a:ext cx="609600" cy="609600"/>
          </a:xfrm>
          <a:prstGeom prst="rect">
            <a:avLst/>
          </a:prstGeom>
        </p:spPr>
      </p:pic>
    </p:spTree>
    <p:extLst>
      <p:ext uri="{BB962C8B-B14F-4D97-AF65-F5344CB8AC3E}">
        <p14:creationId xmlns:p14="http://schemas.microsoft.com/office/powerpoint/2010/main" val="1894629521"/>
      </p:ext>
    </p:extLst>
  </p:cSld>
  <p:clrMapOvr>
    <a:masterClrMapping/>
  </p:clrMapOvr>
  <mc:AlternateContent xmlns:mc="http://schemas.openxmlformats.org/markup-compatibility/2006" xmlns:p14="http://schemas.microsoft.com/office/powerpoint/2010/main">
    <mc:Choice Requires="p14">
      <p:transition spd="slow" p14:dur="2000" advTm="19632"/>
    </mc:Choice>
    <mc:Fallback xmlns="">
      <p:transition spd="slow" advTm="1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5281"/>
          </a:xfrm>
        </p:spPr>
        <p:txBody>
          <a:bodyPr/>
          <a:lstStyle/>
          <a:p>
            <a:pPr algn="ctr"/>
            <a:r>
              <a:rPr lang="en-US" sz="2800" b="1" dirty="0">
                <a:solidFill>
                  <a:schemeClr val="tx2">
                    <a:lumMod val="75000"/>
                  </a:schemeClr>
                </a:solidFill>
                <a:latin typeface="+mn-lt"/>
              </a:rPr>
              <a:t>Mission and Strategic Goals</a:t>
            </a:r>
          </a:p>
        </p:txBody>
      </p:sp>
      <p:sp>
        <p:nvSpPr>
          <p:cNvPr id="8" name="Content Placeholder 7"/>
          <p:cNvSpPr>
            <a:spLocks noGrp="1"/>
          </p:cNvSpPr>
          <p:nvPr>
            <p:ph idx="1"/>
          </p:nvPr>
        </p:nvSpPr>
        <p:spPr>
          <a:xfrm>
            <a:off x="779463" y="1116281"/>
            <a:ext cx="7583487" cy="5525819"/>
          </a:xfrm>
          <a:noFill/>
          <a:ln>
            <a:noFill/>
          </a:ln>
        </p:spPr>
        <p:txBody>
          <a:bodyPr>
            <a:normAutofit fontScale="92500" lnSpcReduction="10000"/>
          </a:bodyPr>
          <a:lstStyle/>
          <a:p>
            <a:pPr marL="0" indent="0">
              <a:spcBef>
                <a:spcPts val="600"/>
              </a:spcBef>
              <a:buNone/>
            </a:pPr>
            <a:r>
              <a:rPr lang="en-US" b="1" dirty="0">
                <a:solidFill>
                  <a:schemeClr val="tx2">
                    <a:lumMod val="75000"/>
                  </a:schemeClr>
                </a:solidFill>
                <a:latin typeface="Calibri" panose="020F0502020204030204" pitchFamily="34" charset="0"/>
              </a:rPr>
              <a:t>Mission</a:t>
            </a:r>
          </a:p>
          <a:p>
            <a:pPr>
              <a:spcBef>
                <a:spcPts val="600"/>
              </a:spcBef>
            </a:pPr>
            <a:r>
              <a:rPr lang="en-US" sz="1900" dirty="0">
                <a:solidFill>
                  <a:schemeClr val="tx2">
                    <a:lumMod val="75000"/>
                  </a:schemeClr>
                </a:solidFill>
                <a:latin typeface="Calibri" panose="020F0502020204030204" pitchFamily="34" charset="0"/>
              </a:rPr>
              <a:t>Maintain comprehensive and affordable health insurance benefits for public retirees and eligible dependents</a:t>
            </a:r>
          </a:p>
          <a:p>
            <a:pPr marL="0" indent="0">
              <a:spcBef>
                <a:spcPts val="600"/>
              </a:spcBef>
              <a:buNone/>
            </a:pPr>
            <a:r>
              <a:rPr lang="en-US" b="1" dirty="0">
                <a:solidFill>
                  <a:schemeClr val="tx2">
                    <a:lumMod val="75000"/>
                  </a:schemeClr>
                </a:solidFill>
                <a:latin typeface="Calibri" panose="020F0502020204030204" pitchFamily="34" charset="0"/>
              </a:rPr>
              <a:t>Strategic Goals</a:t>
            </a:r>
          </a:p>
          <a:p>
            <a:pPr>
              <a:spcBef>
                <a:spcPts val="600"/>
              </a:spcBef>
            </a:pPr>
            <a:r>
              <a:rPr lang="en-US" sz="1800" u="sng" dirty="0">
                <a:solidFill>
                  <a:schemeClr val="tx2">
                    <a:lumMod val="75000"/>
                  </a:schemeClr>
                </a:solidFill>
                <a:latin typeface="Calibri" panose="020F0502020204030204" pitchFamily="34" charset="0"/>
              </a:rPr>
              <a:t>Fiduciary Responsibility</a:t>
            </a:r>
          </a:p>
          <a:p>
            <a:pPr lvl="1">
              <a:spcBef>
                <a:spcPts val="600"/>
              </a:spcBef>
            </a:pPr>
            <a:r>
              <a:rPr lang="en-US" sz="1900" dirty="0">
                <a:solidFill>
                  <a:schemeClr val="tx2">
                    <a:lumMod val="75000"/>
                  </a:schemeClr>
                </a:solidFill>
                <a:latin typeface="Calibri" panose="020F0502020204030204" pitchFamily="34" charset="0"/>
              </a:rPr>
              <a:t>Extend the solvency of the fund and protect the program</a:t>
            </a:r>
          </a:p>
          <a:p>
            <a:pPr lvl="1">
              <a:spcBef>
                <a:spcPts val="600"/>
              </a:spcBef>
            </a:pPr>
            <a:r>
              <a:rPr lang="en-US" sz="1900" dirty="0">
                <a:solidFill>
                  <a:schemeClr val="tx2">
                    <a:lumMod val="75000"/>
                  </a:schemeClr>
                </a:solidFill>
                <a:latin typeface="Calibri" panose="020F0502020204030204" pitchFamily="34" charset="0"/>
              </a:rPr>
              <a:t>Steward trust-fund contributions and investment earnings</a:t>
            </a:r>
          </a:p>
          <a:p>
            <a:pPr lvl="1">
              <a:spcBef>
                <a:spcPts val="600"/>
              </a:spcBef>
            </a:pPr>
            <a:r>
              <a:rPr lang="en-US" sz="1900" dirty="0">
                <a:solidFill>
                  <a:schemeClr val="tx2">
                    <a:lumMod val="75000"/>
                  </a:schemeClr>
                </a:solidFill>
                <a:latin typeface="Calibri" panose="020F0502020204030204" pitchFamily="34" charset="0"/>
              </a:rPr>
              <a:t>Avoid deficit spending for as long as is practicable </a:t>
            </a:r>
          </a:p>
          <a:p>
            <a:pPr>
              <a:spcBef>
                <a:spcPts val="600"/>
              </a:spcBef>
            </a:pPr>
            <a:r>
              <a:rPr lang="en-US" sz="1800" u="sng" dirty="0">
                <a:solidFill>
                  <a:schemeClr val="tx2">
                    <a:lumMod val="75000"/>
                  </a:schemeClr>
                </a:solidFill>
                <a:latin typeface="Calibri" panose="020F0502020204030204" pitchFamily="34" charset="0"/>
              </a:rPr>
              <a:t>Customer Service</a:t>
            </a:r>
          </a:p>
          <a:p>
            <a:pPr lvl="1">
              <a:spcBef>
                <a:spcPts val="600"/>
              </a:spcBef>
            </a:pPr>
            <a:r>
              <a:rPr lang="en-US" sz="1900" dirty="0">
                <a:solidFill>
                  <a:schemeClr val="tx2">
                    <a:lumMod val="75000"/>
                  </a:schemeClr>
                </a:solidFill>
                <a:latin typeface="Calibri" panose="020F0502020204030204" pitchFamily="34" charset="0"/>
              </a:rPr>
              <a:t>Improve communication with stakeholders</a:t>
            </a:r>
          </a:p>
          <a:p>
            <a:pPr lvl="1">
              <a:spcBef>
                <a:spcPts val="600"/>
              </a:spcBef>
            </a:pPr>
            <a:r>
              <a:rPr lang="en-US" sz="1900" dirty="0">
                <a:solidFill>
                  <a:schemeClr val="tx2">
                    <a:lumMod val="75000"/>
                  </a:schemeClr>
                </a:solidFill>
                <a:latin typeface="Calibri" panose="020F0502020204030204" pitchFamily="34" charset="0"/>
              </a:rPr>
              <a:t>Educate plan participants about the program</a:t>
            </a:r>
          </a:p>
          <a:p>
            <a:pPr lvl="1">
              <a:spcBef>
                <a:spcPts val="600"/>
              </a:spcBef>
            </a:pPr>
            <a:r>
              <a:rPr lang="en-US" sz="1900" dirty="0">
                <a:solidFill>
                  <a:schemeClr val="tx2">
                    <a:lumMod val="75000"/>
                  </a:schemeClr>
                </a:solidFill>
                <a:latin typeface="Calibri" panose="020F0502020204030204" pitchFamily="34" charset="0"/>
              </a:rPr>
              <a:t>Deliver Wellness Programs to improve our member’s quality of life</a:t>
            </a:r>
          </a:p>
          <a:p>
            <a:pPr>
              <a:spcBef>
                <a:spcPts val="600"/>
              </a:spcBef>
            </a:pPr>
            <a:r>
              <a:rPr lang="en-US" sz="1800" u="sng" dirty="0">
                <a:solidFill>
                  <a:schemeClr val="tx2">
                    <a:lumMod val="75000"/>
                  </a:schemeClr>
                </a:solidFill>
                <a:latin typeface="Calibri" panose="020F0502020204030204" pitchFamily="34" charset="0"/>
              </a:rPr>
              <a:t>Administration</a:t>
            </a:r>
          </a:p>
          <a:p>
            <a:pPr lvl="1">
              <a:spcBef>
                <a:spcPts val="600"/>
              </a:spcBef>
            </a:pPr>
            <a:r>
              <a:rPr lang="en-US" sz="1900" dirty="0">
                <a:solidFill>
                  <a:schemeClr val="tx2">
                    <a:lumMod val="75000"/>
                  </a:schemeClr>
                </a:solidFill>
                <a:latin typeface="Calibri" panose="020F0502020204030204" pitchFamily="34" charset="0"/>
              </a:rPr>
              <a:t>Procure and administer the program in a cost-effective manner </a:t>
            </a:r>
          </a:p>
          <a:p>
            <a:pPr lvl="1">
              <a:spcBef>
                <a:spcPts val="600"/>
              </a:spcBef>
            </a:pPr>
            <a:r>
              <a:rPr lang="en-US" sz="1900" dirty="0">
                <a:solidFill>
                  <a:schemeClr val="tx2">
                    <a:lumMod val="75000"/>
                  </a:schemeClr>
                </a:solidFill>
                <a:latin typeface="Calibri" panose="020F0502020204030204" pitchFamily="34" charset="0"/>
              </a:rPr>
              <a:t>Identify programs and services helpful to member and agency goals</a:t>
            </a:r>
          </a:p>
          <a:p>
            <a:pPr lvl="1">
              <a:spcBef>
                <a:spcPts val="600"/>
              </a:spcBef>
            </a:pPr>
            <a:r>
              <a:rPr lang="en-US" sz="1900" dirty="0">
                <a:solidFill>
                  <a:schemeClr val="tx2">
                    <a:lumMod val="75000"/>
                  </a:schemeClr>
                </a:solidFill>
                <a:latin typeface="Calibri" panose="020F0502020204030204" pitchFamily="34" charset="0"/>
              </a:rPr>
              <a:t>Provide comprehensive services and access to care</a:t>
            </a:r>
          </a:p>
          <a:p>
            <a:pPr marL="114300" indent="0">
              <a:spcBef>
                <a:spcPts val="600"/>
              </a:spcBef>
              <a:buNone/>
            </a:pPr>
            <a:endParaRPr lang="en-US" sz="1400" dirty="0"/>
          </a:p>
        </p:txBody>
      </p:sp>
      <p:sp>
        <p:nvSpPr>
          <p:cNvPr id="3" name="Slide Number Placeholder 2"/>
          <p:cNvSpPr>
            <a:spLocks noGrp="1"/>
          </p:cNvSpPr>
          <p:nvPr>
            <p:ph type="sldNum" sz="quarter" idx="12"/>
          </p:nvPr>
        </p:nvSpPr>
        <p:spPr/>
        <p:txBody>
          <a:bodyPr/>
          <a:lstStyle/>
          <a:p>
            <a:fld id="{93E4AAA4-6363-4581-962D-1ACCC2D600C5}" type="slidenum">
              <a:rPr lang="en-US" smtClean="0"/>
              <a:t>3</a:t>
            </a:fld>
            <a:endParaRPr lang="en-US"/>
          </a:p>
        </p:txBody>
      </p:sp>
      <p:pic>
        <p:nvPicPr>
          <p:cNvPr id="5" name="SLIDE 3">
            <a:hlinkClick r:id="" action="ppaction://media"/>
            <a:extLst>
              <a:ext uri="{FF2B5EF4-FFF2-40B4-BE49-F238E27FC236}">
                <a16:creationId xmlns:a16="http://schemas.microsoft.com/office/drawing/2014/main" id="{60F5A60A-B7CF-4D90-A116-8FD68653B0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663" y="506681"/>
            <a:ext cx="609600" cy="609600"/>
          </a:xfrm>
          <a:prstGeom prst="rect">
            <a:avLst/>
          </a:prstGeom>
        </p:spPr>
      </p:pic>
    </p:spTree>
    <p:extLst>
      <p:ext uri="{BB962C8B-B14F-4D97-AF65-F5344CB8AC3E}">
        <p14:creationId xmlns:p14="http://schemas.microsoft.com/office/powerpoint/2010/main" val="493205702"/>
      </p:ext>
    </p:extLst>
  </p:cSld>
  <p:clrMapOvr>
    <a:masterClrMapping/>
  </p:clrMapOvr>
  <mc:AlternateContent xmlns:mc="http://schemas.openxmlformats.org/markup-compatibility/2006" xmlns:p14="http://schemas.microsoft.com/office/powerpoint/2010/main">
    <mc:Choice Requires="p14">
      <p:transition spd="slow" p14:dur="2000" advTm="30892"/>
    </mc:Choice>
    <mc:Fallback xmlns="">
      <p:transition spd="slow" advTm="3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03048"/>
          </a:xfrm>
        </p:spPr>
        <p:txBody>
          <a:bodyPr/>
          <a:lstStyle/>
          <a:p>
            <a:pPr algn="ctr"/>
            <a:r>
              <a:rPr lang="en-US" sz="2800" b="1" dirty="0">
                <a:solidFill>
                  <a:schemeClr val="tx2">
                    <a:lumMod val="75000"/>
                  </a:schemeClr>
                </a:solidFill>
                <a:latin typeface="+mn-lt"/>
              </a:rPr>
              <a:t>Budget and Finance</a:t>
            </a:r>
          </a:p>
        </p:txBody>
      </p:sp>
      <p:sp>
        <p:nvSpPr>
          <p:cNvPr id="4" name="Content Placeholder 3"/>
          <p:cNvSpPr>
            <a:spLocks noGrp="1"/>
          </p:cNvSpPr>
          <p:nvPr>
            <p:ph sz="half" idx="1"/>
          </p:nvPr>
        </p:nvSpPr>
        <p:spPr>
          <a:xfrm>
            <a:off x="457199" y="1077686"/>
            <a:ext cx="3766457" cy="5246914"/>
          </a:xfrm>
        </p:spPr>
        <p:txBody>
          <a:bodyPr>
            <a:normAutofit/>
          </a:bodyPr>
          <a:lstStyle/>
          <a:p>
            <a:pPr marL="114300" indent="0">
              <a:buNone/>
            </a:pPr>
            <a:r>
              <a:rPr lang="en-US" sz="2000" u="sng" dirty="0">
                <a:solidFill>
                  <a:schemeClr val="tx2">
                    <a:lumMod val="75000"/>
                  </a:schemeClr>
                </a:solidFill>
              </a:rPr>
              <a:t>FY22 Operating Budget</a:t>
            </a:r>
          </a:p>
          <a:p>
            <a:pPr marL="114300" indent="0">
              <a:buNone/>
            </a:pPr>
            <a:r>
              <a:rPr lang="en-US" sz="1800" dirty="0">
                <a:solidFill>
                  <a:schemeClr val="tx2">
                    <a:lumMod val="75000"/>
                  </a:schemeClr>
                </a:solidFill>
              </a:rPr>
              <a:t>Healthcare Benefits Administration</a:t>
            </a:r>
          </a:p>
          <a:p>
            <a:r>
              <a:rPr lang="en-US" sz="1600" dirty="0">
                <a:solidFill>
                  <a:schemeClr val="tx2">
                    <a:lumMod val="75000"/>
                  </a:schemeClr>
                </a:solidFill>
              </a:rPr>
              <a:t>Uses:</a:t>
            </a:r>
          </a:p>
          <a:p>
            <a:pPr lvl="1"/>
            <a:r>
              <a:rPr lang="en-US" sz="1400" dirty="0">
                <a:solidFill>
                  <a:schemeClr val="tx2">
                    <a:lumMod val="75000"/>
                  </a:schemeClr>
                </a:solidFill>
              </a:rPr>
              <a:t>Benefits - $360.1 million</a:t>
            </a:r>
          </a:p>
          <a:p>
            <a:pPr lvl="2"/>
            <a:r>
              <a:rPr lang="en-US" sz="1300" dirty="0">
                <a:solidFill>
                  <a:schemeClr val="tx2">
                    <a:lumMod val="75000"/>
                  </a:schemeClr>
                </a:solidFill>
              </a:rPr>
              <a:t>ACA Fees - $44 thousand</a:t>
            </a:r>
          </a:p>
          <a:p>
            <a:pPr lvl="2"/>
            <a:r>
              <a:rPr lang="en-US" sz="1300" dirty="0">
                <a:solidFill>
                  <a:schemeClr val="tx2">
                    <a:lumMod val="75000"/>
                  </a:schemeClr>
                </a:solidFill>
              </a:rPr>
              <a:t>Agency Operations- $3.3 million</a:t>
            </a:r>
          </a:p>
          <a:p>
            <a:r>
              <a:rPr lang="en-US" sz="1600" dirty="0">
                <a:solidFill>
                  <a:schemeClr val="tx2">
                    <a:lumMod val="75000"/>
                  </a:schemeClr>
                </a:solidFill>
              </a:rPr>
              <a:t>Sources: </a:t>
            </a:r>
          </a:p>
          <a:p>
            <a:pPr lvl="1"/>
            <a:r>
              <a:rPr lang="en-US" sz="1400" dirty="0">
                <a:solidFill>
                  <a:schemeClr val="tx2">
                    <a:lumMod val="75000"/>
                  </a:schemeClr>
                </a:solidFill>
              </a:rPr>
              <a:t>EE/ER Contributions - $114.6 million</a:t>
            </a:r>
          </a:p>
          <a:p>
            <a:pPr lvl="1"/>
            <a:r>
              <a:rPr lang="en-US" sz="1400" dirty="0">
                <a:solidFill>
                  <a:schemeClr val="tx2">
                    <a:lumMod val="75000"/>
                  </a:schemeClr>
                </a:solidFill>
              </a:rPr>
              <a:t>Retiree Contributions - $175 million</a:t>
            </a:r>
          </a:p>
          <a:p>
            <a:pPr lvl="1"/>
            <a:r>
              <a:rPr lang="en-US" sz="1400" dirty="0">
                <a:solidFill>
                  <a:schemeClr val="tx2">
                    <a:lumMod val="75000"/>
                  </a:schemeClr>
                </a:solidFill>
              </a:rPr>
              <a:t>Tax &amp; Rev Suspense Fund - $36.8 million</a:t>
            </a:r>
          </a:p>
          <a:p>
            <a:pPr lvl="1"/>
            <a:r>
              <a:rPr lang="en-US" sz="1400" dirty="0">
                <a:solidFill>
                  <a:schemeClr val="tx2">
                    <a:lumMod val="75000"/>
                  </a:schemeClr>
                </a:solidFill>
              </a:rPr>
              <a:t>Misc. Revenue - $30 million</a:t>
            </a:r>
          </a:p>
          <a:p>
            <a:pPr lvl="1"/>
            <a:r>
              <a:rPr lang="en-US" sz="1400" dirty="0">
                <a:solidFill>
                  <a:schemeClr val="tx2">
                    <a:lumMod val="75000"/>
                  </a:schemeClr>
                </a:solidFill>
              </a:rPr>
              <a:t>Interest - $400 thousand</a:t>
            </a:r>
          </a:p>
          <a:p>
            <a:pPr marL="114300" indent="0">
              <a:buNone/>
            </a:pPr>
            <a:r>
              <a:rPr lang="en-US" sz="1600" dirty="0">
                <a:solidFill>
                  <a:schemeClr val="tx2">
                    <a:lumMod val="75000"/>
                  </a:schemeClr>
                </a:solidFill>
              </a:rPr>
              <a:t>Program Support (26 FTE)</a:t>
            </a:r>
          </a:p>
          <a:p>
            <a:r>
              <a:rPr lang="en-US" sz="1400" dirty="0">
                <a:solidFill>
                  <a:schemeClr val="tx2">
                    <a:lumMod val="75000"/>
                  </a:schemeClr>
                </a:solidFill>
              </a:rPr>
              <a:t>Salaries &amp; Benefits - $2.1 million</a:t>
            </a:r>
          </a:p>
          <a:p>
            <a:r>
              <a:rPr lang="en-US" sz="1400" dirty="0">
                <a:solidFill>
                  <a:schemeClr val="tx2">
                    <a:lumMod val="75000"/>
                  </a:schemeClr>
                </a:solidFill>
              </a:rPr>
              <a:t>Contractual Services - $621 thousand</a:t>
            </a:r>
          </a:p>
          <a:p>
            <a:r>
              <a:rPr lang="en-US" sz="1400" dirty="0">
                <a:solidFill>
                  <a:schemeClr val="tx2">
                    <a:lumMod val="75000"/>
                  </a:schemeClr>
                </a:solidFill>
              </a:rPr>
              <a:t>Other Costs - $548.6 thousand</a:t>
            </a:r>
          </a:p>
        </p:txBody>
      </p:sp>
      <p:sp>
        <p:nvSpPr>
          <p:cNvPr id="5" name="Content Placeholder 4"/>
          <p:cNvSpPr>
            <a:spLocks noGrp="1"/>
          </p:cNvSpPr>
          <p:nvPr>
            <p:ph sz="half" idx="2"/>
          </p:nvPr>
        </p:nvSpPr>
        <p:spPr>
          <a:xfrm>
            <a:off x="4419599" y="1077686"/>
            <a:ext cx="3940629" cy="5323114"/>
          </a:xfrm>
        </p:spPr>
        <p:txBody>
          <a:bodyPr>
            <a:normAutofit/>
          </a:bodyPr>
          <a:lstStyle/>
          <a:p>
            <a:pPr marL="114300" indent="0">
              <a:buNone/>
            </a:pPr>
            <a:r>
              <a:rPr lang="en-US" sz="2000" u="sng" dirty="0">
                <a:solidFill>
                  <a:schemeClr val="tx2">
                    <a:lumMod val="75000"/>
                  </a:schemeClr>
                </a:solidFill>
              </a:rPr>
              <a:t>Finance</a:t>
            </a:r>
          </a:p>
          <a:p>
            <a:pPr marL="114300" indent="0">
              <a:buNone/>
            </a:pPr>
            <a:r>
              <a:rPr lang="en-US" sz="1800" dirty="0">
                <a:solidFill>
                  <a:schemeClr val="tx2">
                    <a:lumMod val="75000"/>
                  </a:schemeClr>
                </a:solidFill>
              </a:rPr>
              <a:t>NMRHCA Trust Fund </a:t>
            </a:r>
          </a:p>
          <a:p>
            <a:r>
              <a:rPr lang="en-US" sz="1400" dirty="0">
                <a:solidFill>
                  <a:schemeClr val="tx2">
                    <a:lumMod val="75000"/>
                  </a:schemeClr>
                </a:solidFill>
              </a:rPr>
              <a:t>Investments held by State Investment Council NMRHCA charged pro rata portion of investment fees</a:t>
            </a:r>
          </a:p>
          <a:p>
            <a:r>
              <a:rPr lang="en-US" sz="1400" dirty="0">
                <a:solidFill>
                  <a:schemeClr val="tx2">
                    <a:lumMod val="75000"/>
                  </a:schemeClr>
                </a:solidFill>
              </a:rPr>
              <a:t>Asset Allocation performed biennially</a:t>
            </a:r>
          </a:p>
          <a:p>
            <a:pPr lvl="1"/>
            <a:r>
              <a:rPr lang="en-US" sz="1000" dirty="0">
                <a:solidFill>
                  <a:schemeClr val="tx2">
                    <a:lumMod val="75000"/>
                  </a:schemeClr>
                </a:solidFill>
              </a:rPr>
              <a:t>NEPC – 2014 &amp; 2016</a:t>
            </a:r>
          </a:p>
          <a:p>
            <a:pPr lvl="1"/>
            <a:r>
              <a:rPr lang="en-US" sz="1000" dirty="0">
                <a:solidFill>
                  <a:schemeClr val="tx2">
                    <a:lumMod val="75000"/>
                  </a:schemeClr>
                </a:solidFill>
              </a:rPr>
              <a:t>Wilshire – 2018 &amp; 2020</a:t>
            </a:r>
          </a:p>
          <a:p>
            <a:r>
              <a:rPr lang="en-US" sz="1400" dirty="0">
                <a:solidFill>
                  <a:schemeClr val="tx2">
                    <a:lumMod val="75000"/>
                  </a:schemeClr>
                </a:solidFill>
              </a:rPr>
              <a:t>Investment Performance as of June 30, 2021</a:t>
            </a:r>
          </a:p>
          <a:p>
            <a:pPr lvl="1"/>
            <a:r>
              <a:rPr lang="en-US" sz="1200" dirty="0">
                <a:solidFill>
                  <a:schemeClr val="tx2">
                    <a:lumMod val="75000"/>
                  </a:schemeClr>
                </a:solidFill>
              </a:rPr>
              <a:t>1-year return: 25.08 percent</a:t>
            </a:r>
          </a:p>
          <a:p>
            <a:pPr lvl="1"/>
            <a:r>
              <a:rPr lang="en-US" sz="1200" dirty="0">
                <a:solidFill>
                  <a:schemeClr val="tx2">
                    <a:lumMod val="75000"/>
                  </a:schemeClr>
                </a:solidFill>
              </a:rPr>
              <a:t>3-year return: 10.15 percent</a:t>
            </a:r>
          </a:p>
          <a:p>
            <a:pPr lvl="1"/>
            <a:r>
              <a:rPr lang="en-US" sz="1200" dirty="0">
                <a:solidFill>
                  <a:schemeClr val="tx2">
                    <a:lumMod val="75000"/>
                  </a:schemeClr>
                </a:solidFill>
              </a:rPr>
              <a:t>5-year return: 10.59 percent</a:t>
            </a:r>
          </a:p>
          <a:p>
            <a:pPr lvl="1"/>
            <a:r>
              <a:rPr lang="en-US" sz="1200" dirty="0">
                <a:solidFill>
                  <a:schemeClr val="tx2">
                    <a:lumMod val="75000"/>
                  </a:schemeClr>
                </a:solidFill>
              </a:rPr>
              <a:t>10-year return: 7.99 percent</a:t>
            </a:r>
          </a:p>
          <a:p>
            <a:r>
              <a:rPr lang="en-US" sz="1600" dirty="0">
                <a:solidFill>
                  <a:schemeClr val="tx2">
                    <a:lumMod val="75000"/>
                  </a:schemeClr>
                </a:solidFill>
              </a:rPr>
              <a:t>Liquid investments held by State Treasurers Office to pay daily, weekly, and monthly claims and operating expenses</a:t>
            </a:r>
          </a:p>
          <a:p>
            <a:pPr marL="114300" indent="0">
              <a:buNone/>
            </a:pPr>
            <a:r>
              <a:rPr lang="en-US" sz="1200" dirty="0">
                <a:solidFill>
                  <a:schemeClr val="tx2">
                    <a:lumMod val="75000"/>
                  </a:schemeClr>
                </a:solidFill>
              </a:rPr>
              <a:t>				 		</a:t>
            </a:r>
          </a:p>
          <a:p>
            <a:endParaRPr lang="en-US" sz="1600" dirty="0">
              <a:solidFill>
                <a:schemeClr val="tx2">
                  <a:lumMod val="75000"/>
                </a:schemeClr>
              </a:solidFill>
            </a:endParaRPr>
          </a:p>
          <a:p>
            <a:endParaRPr lang="en-US" sz="16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3E4AAA4-6363-4581-962D-1ACCC2D600C5}" type="slidenum">
              <a:rPr lang="en-US" smtClean="0"/>
              <a:t>4</a:t>
            </a:fld>
            <a:endParaRPr lang="en-US" dirty="0"/>
          </a:p>
        </p:txBody>
      </p:sp>
      <p:pic>
        <p:nvPicPr>
          <p:cNvPr id="6" name="Recorded Sound">
            <a:hlinkClick r:id="" action="ppaction://media"/>
            <a:extLst>
              <a:ext uri="{FF2B5EF4-FFF2-40B4-BE49-F238E27FC236}">
                <a16:creationId xmlns:a16="http://schemas.microsoft.com/office/drawing/2014/main" id="{FDA24A3D-730B-4C94-B89C-A041DFF7E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399" y="371362"/>
            <a:ext cx="609600" cy="609600"/>
          </a:xfrm>
          <a:prstGeom prst="rect">
            <a:avLst/>
          </a:prstGeom>
        </p:spPr>
      </p:pic>
    </p:spTree>
    <p:extLst>
      <p:ext uri="{BB962C8B-B14F-4D97-AF65-F5344CB8AC3E}">
        <p14:creationId xmlns:p14="http://schemas.microsoft.com/office/powerpoint/2010/main" val="2418108111"/>
      </p:ext>
    </p:extLst>
  </p:cSld>
  <p:clrMapOvr>
    <a:masterClrMapping/>
  </p:clrMapOvr>
  <mc:AlternateContent xmlns:mc="http://schemas.openxmlformats.org/markup-compatibility/2006" xmlns:p14="http://schemas.microsoft.com/office/powerpoint/2010/main">
    <mc:Choice Requires="p14">
      <p:transition spd="slow" p14:dur="2000" advTm="39831"/>
    </mc:Choice>
    <mc:Fallback xmlns="">
      <p:transition spd="slow" advTm="3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38738"/>
            <a:ext cx="7583487" cy="933317"/>
          </a:xfrm>
        </p:spPr>
        <p:txBody>
          <a:bodyPr/>
          <a:lstStyle/>
          <a:p>
            <a:pPr algn="ctr"/>
            <a:r>
              <a:rPr lang="en-US" sz="2400" b="1" dirty="0">
                <a:solidFill>
                  <a:schemeClr val="accent1">
                    <a:lumMod val="75000"/>
                  </a:schemeClr>
                </a:solidFill>
                <a:latin typeface="+mn-lt"/>
              </a:rPr>
              <a:t>Investments</a:t>
            </a:r>
          </a:p>
        </p:txBody>
      </p:sp>
      <p:sp>
        <p:nvSpPr>
          <p:cNvPr id="3" name="Slide Number Placeholder 2"/>
          <p:cNvSpPr>
            <a:spLocks noGrp="1"/>
          </p:cNvSpPr>
          <p:nvPr>
            <p:ph type="sldNum" sz="quarter" idx="12"/>
          </p:nvPr>
        </p:nvSpPr>
        <p:spPr/>
        <p:txBody>
          <a:bodyPr/>
          <a:lstStyle/>
          <a:p>
            <a:fld id="{93E4AAA4-6363-4581-962D-1ACCC2D600C5}" type="slidenum">
              <a:rPr lang="en-US" smtClean="0"/>
              <a:t>5</a:t>
            </a:fld>
            <a:endParaRPr lang="en-US" dirty="0"/>
          </a:p>
        </p:txBody>
      </p:sp>
      <p:pic>
        <p:nvPicPr>
          <p:cNvPr id="12" name="Picture 11">
            <a:extLst>
              <a:ext uri="{FF2B5EF4-FFF2-40B4-BE49-F238E27FC236}">
                <a16:creationId xmlns:a16="http://schemas.microsoft.com/office/drawing/2014/main" id="{D691D0F5-92D3-4549-B177-02AD560EC353}"/>
              </a:ext>
            </a:extLst>
          </p:cNvPr>
          <p:cNvPicPr>
            <a:picLocks noChangeAspect="1"/>
          </p:cNvPicPr>
          <p:nvPr/>
        </p:nvPicPr>
        <p:blipFill>
          <a:blip r:embed="rId5"/>
          <a:stretch>
            <a:fillRect/>
          </a:stretch>
        </p:blipFill>
        <p:spPr>
          <a:xfrm>
            <a:off x="286141" y="875489"/>
            <a:ext cx="8076810" cy="5617016"/>
          </a:xfrm>
          <a:prstGeom prst="rect">
            <a:avLst/>
          </a:prstGeom>
        </p:spPr>
      </p:pic>
      <p:pic>
        <p:nvPicPr>
          <p:cNvPr id="13" name="Picture 12">
            <a:extLst>
              <a:ext uri="{FF2B5EF4-FFF2-40B4-BE49-F238E27FC236}">
                <a16:creationId xmlns:a16="http://schemas.microsoft.com/office/drawing/2014/main" id="{AB54E41C-AB4D-4B9B-9BB6-AA2F0977553E}"/>
              </a:ext>
            </a:extLst>
          </p:cNvPr>
          <p:cNvPicPr>
            <a:picLocks noChangeAspect="1"/>
          </p:cNvPicPr>
          <p:nvPr/>
        </p:nvPicPr>
        <p:blipFill>
          <a:blip r:embed="rId6"/>
          <a:stretch>
            <a:fillRect/>
          </a:stretch>
        </p:blipFill>
        <p:spPr>
          <a:xfrm>
            <a:off x="2709510" y="1808806"/>
            <a:ext cx="3724979" cy="1365622"/>
          </a:xfrm>
          <a:prstGeom prst="rect">
            <a:avLst/>
          </a:prstGeom>
        </p:spPr>
      </p:pic>
      <p:pic>
        <p:nvPicPr>
          <p:cNvPr id="4" name="slide 5">
            <a:hlinkClick r:id="" action="ppaction://media"/>
            <a:extLst>
              <a:ext uri="{FF2B5EF4-FFF2-40B4-BE49-F238E27FC236}">
                <a16:creationId xmlns:a16="http://schemas.microsoft.com/office/drawing/2014/main" id="{8B4606A9-C101-4141-82A2-7112524A6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662" y="202314"/>
            <a:ext cx="609600" cy="609600"/>
          </a:xfrm>
          <a:prstGeom prst="rect">
            <a:avLst/>
          </a:prstGeom>
        </p:spPr>
      </p:pic>
    </p:spTree>
    <p:extLst>
      <p:ext uri="{BB962C8B-B14F-4D97-AF65-F5344CB8AC3E}">
        <p14:creationId xmlns:p14="http://schemas.microsoft.com/office/powerpoint/2010/main" val="2375346846"/>
      </p:ext>
    </p:extLst>
  </p:cSld>
  <p:clrMapOvr>
    <a:masterClrMapping/>
  </p:clrMapOvr>
  <mc:AlternateContent xmlns:mc="http://schemas.openxmlformats.org/markup-compatibility/2006" xmlns:p14="http://schemas.microsoft.com/office/powerpoint/2010/main">
    <mc:Choice Requires="p14">
      <p:transition spd="slow" p14:dur="2000" advTm="41712"/>
    </mc:Choice>
    <mc:Fallback xmlns="">
      <p:transition spd="slow" advTm="4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03048"/>
          </a:xfrm>
        </p:spPr>
        <p:txBody>
          <a:bodyPr/>
          <a:lstStyle/>
          <a:p>
            <a:pPr algn="ctr"/>
            <a:r>
              <a:rPr lang="en-US" sz="2800" b="1" dirty="0">
                <a:solidFill>
                  <a:schemeClr val="tx2">
                    <a:lumMod val="75000"/>
                  </a:schemeClr>
                </a:solidFill>
                <a:latin typeface="+mn-lt"/>
              </a:rPr>
              <a:t>Solvency &amp; Government Accounting Standards Board</a:t>
            </a:r>
          </a:p>
        </p:txBody>
      </p:sp>
      <p:sp>
        <p:nvSpPr>
          <p:cNvPr id="4" name="Content Placeholder 3"/>
          <p:cNvSpPr>
            <a:spLocks noGrp="1"/>
          </p:cNvSpPr>
          <p:nvPr>
            <p:ph sz="half" idx="1"/>
          </p:nvPr>
        </p:nvSpPr>
        <p:spPr>
          <a:xfrm>
            <a:off x="457199" y="1077686"/>
            <a:ext cx="3766457" cy="5246914"/>
          </a:xfrm>
        </p:spPr>
        <p:txBody>
          <a:bodyPr>
            <a:normAutofit/>
          </a:bodyPr>
          <a:lstStyle/>
          <a:p>
            <a:pPr marL="114300" indent="0">
              <a:buNone/>
            </a:pPr>
            <a:r>
              <a:rPr lang="en-US" sz="2000" dirty="0">
                <a:solidFill>
                  <a:schemeClr val="tx2">
                    <a:lumMod val="75000"/>
                  </a:schemeClr>
                </a:solidFill>
              </a:rPr>
              <a:t>Solvency Study</a:t>
            </a:r>
          </a:p>
          <a:p>
            <a:r>
              <a:rPr lang="en-US" sz="1600" dirty="0">
                <a:solidFill>
                  <a:schemeClr val="tx2">
                    <a:lumMod val="75000"/>
                  </a:schemeClr>
                </a:solidFill>
              </a:rPr>
              <a:t>Performed annually</a:t>
            </a:r>
          </a:p>
          <a:p>
            <a:r>
              <a:rPr lang="en-US" sz="1600" dirty="0">
                <a:solidFill>
                  <a:schemeClr val="tx2">
                    <a:lumMod val="75000"/>
                  </a:schemeClr>
                </a:solidFill>
              </a:rPr>
              <a:t>Used for strategic planning purposes</a:t>
            </a:r>
          </a:p>
          <a:p>
            <a:r>
              <a:rPr lang="en-US" sz="1600" dirty="0">
                <a:solidFill>
                  <a:schemeClr val="tx2">
                    <a:lumMod val="75000"/>
                  </a:schemeClr>
                </a:solidFill>
              </a:rPr>
              <a:t>30-year projection of cash inflows and outflows</a:t>
            </a:r>
          </a:p>
          <a:p>
            <a:pPr lvl="1"/>
            <a:r>
              <a:rPr lang="en-US" sz="1200" dirty="0">
                <a:solidFill>
                  <a:schemeClr val="tx2">
                    <a:lumMod val="75000"/>
                  </a:schemeClr>
                </a:solidFill>
              </a:rPr>
              <a:t>Plan design i.e., copays, deductibles, and coinsurance</a:t>
            </a:r>
          </a:p>
          <a:p>
            <a:pPr lvl="1"/>
            <a:r>
              <a:rPr lang="en-US" sz="1200" dirty="0">
                <a:solidFill>
                  <a:schemeClr val="tx2">
                    <a:lumMod val="75000"/>
                  </a:schemeClr>
                </a:solidFill>
              </a:rPr>
              <a:t>Subsidy levels </a:t>
            </a:r>
          </a:p>
          <a:p>
            <a:pPr lvl="1"/>
            <a:r>
              <a:rPr lang="en-US" sz="1200" dirty="0">
                <a:solidFill>
                  <a:schemeClr val="tx2">
                    <a:lumMod val="75000"/>
                  </a:schemeClr>
                </a:solidFill>
              </a:rPr>
              <a:t>Network/medical and prescription drug access</a:t>
            </a:r>
          </a:p>
          <a:p>
            <a:r>
              <a:rPr lang="en-US" sz="1600" dirty="0">
                <a:solidFill>
                  <a:schemeClr val="tx2">
                    <a:lumMod val="75000"/>
                  </a:schemeClr>
                </a:solidFill>
              </a:rPr>
              <a:t>2020 Results</a:t>
            </a:r>
          </a:p>
          <a:p>
            <a:pPr lvl="1"/>
            <a:r>
              <a:rPr lang="en-US" sz="1200" dirty="0">
                <a:solidFill>
                  <a:schemeClr val="tx2">
                    <a:lumMod val="75000"/>
                  </a:schemeClr>
                </a:solidFill>
              </a:rPr>
              <a:t>2026 Projected year of deficit spending –expenditures exceed revenues $5.4 million</a:t>
            </a:r>
          </a:p>
          <a:p>
            <a:pPr lvl="1"/>
            <a:r>
              <a:rPr lang="en-US" sz="1200" dirty="0">
                <a:solidFill>
                  <a:schemeClr val="tx2">
                    <a:lumMod val="75000"/>
                  </a:schemeClr>
                </a:solidFill>
              </a:rPr>
              <a:t>&lt;2050 – Projected year of insolvency (beyond 30 years) </a:t>
            </a:r>
          </a:p>
          <a:p>
            <a:r>
              <a:rPr lang="en-US" sz="1600" dirty="0">
                <a:solidFill>
                  <a:schemeClr val="tx2">
                    <a:lumMod val="75000"/>
                  </a:schemeClr>
                </a:solidFill>
              </a:rPr>
              <a:t>2021 Results</a:t>
            </a:r>
          </a:p>
          <a:p>
            <a:pPr lvl="1"/>
            <a:r>
              <a:rPr lang="en-US" sz="1200" dirty="0">
                <a:solidFill>
                  <a:schemeClr val="tx2">
                    <a:lumMod val="75000"/>
                  </a:schemeClr>
                </a:solidFill>
              </a:rPr>
              <a:t>2027 Projected year of deficit spending –expenditures exceed revenues $3.4 million</a:t>
            </a:r>
          </a:p>
          <a:p>
            <a:pPr lvl="1"/>
            <a:r>
              <a:rPr lang="en-US" sz="1200" dirty="0">
                <a:solidFill>
                  <a:schemeClr val="tx2">
                    <a:lumMod val="75000"/>
                  </a:schemeClr>
                </a:solidFill>
              </a:rPr>
              <a:t>&lt;2050 – Projected year of insolvency (beyond 30 years) </a:t>
            </a:r>
          </a:p>
          <a:p>
            <a:pPr lvl="1"/>
            <a:endParaRPr lang="en-US" sz="1600" dirty="0">
              <a:solidFill>
                <a:schemeClr val="tx2">
                  <a:lumMod val="75000"/>
                </a:schemeClr>
              </a:solidFill>
            </a:endParaRPr>
          </a:p>
          <a:p>
            <a:pPr lvl="2"/>
            <a:endParaRPr lang="en-US" sz="800" dirty="0">
              <a:solidFill>
                <a:schemeClr val="tx2">
                  <a:lumMod val="75000"/>
                </a:schemeClr>
              </a:solidFill>
            </a:endParaRPr>
          </a:p>
        </p:txBody>
      </p:sp>
      <p:sp>
        <p:nvSpPr>
          <p:cNvPr id="5" name="Content Placeholder 4"/>
          <p:cNvSpPr>
            <a:spLocks noGrp="1"/>
          </p:cNvSpPr>
          <p:nvPr>
            <p:ph sz="half" idx="2"/>
          </p:nvPr>
        </p:nvSpPr>
        <p:spPr>
          <a:xfrm>
            <a:off x="4419599" y="1077686"/>
            <a:ext cx="3940629" cy="5323114"/>
          </a:xfrm>
        </p:spPr>
        <p:txBody>
          <a:bodyPr>
            <a:normAutofit/>
          </a:bodyPr>
          <a:lstStyle/>
          <a:p>
            <a:pPr marL="114300" indent="0">
              <a:buNone/>
            </a:pPr>
            <a:r>
              <a:rPr lang="en-US" sz="2000" dirty="0">
                <a:solidFill>
                  <a:schemeClr val="tx2">
                    <a:lumMod val="75000"/>
                  </a:schemeClr>
                </a:solidFill>
              </a:rPr>
              <a:t>GAS 74 </a:t>
            </a:r>
          </a:p>
          <a:p>
            <a:r>
              <a:rPr lang="en-US" sz="1600" dirty="0">
                <a:solidFill>
                  <a:schemeClr val="tx2">
                    <a:lumMod val="75000"/>
                  </a:schemeClr>
                </a:solidFill>
              </a:rPr>
              <a:t>Completed November 4, 2020</a:t>
            </a:r>
            <a:r>
              <a:rPr lang="en-US" sz="1200" dirty="0">
                <a:solidFill>
                  <a:schemeClr val="tx2">
                    <a:lumMod val="75000"/>
                  </a:schemeClr>
                </a:solidFill>
              </a:rPr>
              <a:t>	</a:t>
            </a:r>
          </a:p>
          <a:p>
            <a:r>
              <a:rPr lang="en-US" sz="1600" dirty="0">
                <a:solidFill>
                  <a:schemeClr val="tx2">
                    <a:lumMod val="75000"/>
                  </a:schemeClr>
                </a:solidFill>
              </a:rPr>
              <a:t>As of June 30, 2019</a:t>
            </a:r>
          </a:p>
          <a:p>
            <a:pPr lvl="1"/>
            <a:r>
              <a:rPr lang="en-US" sz="1200" dirty="0">
                <a:solidFill>
                  <a:schemeClr val="tx2">
                    <a:lumMod val="75000"/>
                  </a:schemeClr>
                </a:solidFill>
              </a:rPr>
              <a:t>Total OPEB Liability - $3.9 billion</a:t>
            </a:r>
          </a:p>
          <a:p>
            <a:pPr lvl="1"/>
            <a:r>
              <a:rPr lang="en-US" sz="1200" dirty="0">
                <a:solidFill>
                  <a:schemeClr val="tx2">
                    <a:lumMod val="75000"/>
                  </a:schemeClr>
                </a:solidFill>
              </a:rPr>
              <a:t>Fiduciary Net Position - $756.7 million</a:t>
            </a:r>
          </a:p>
          <a:p>
            <a:pPr lvl="1"/>
            <a:r>
              <a:rPr lang="en-US" sz="1200" dirty="0">
                <a:solidFill>
                  <a:schemeClr val="tx2">
                    <a:lumMod val="75000"/>
                  </a:schemeClr>
                </a:solidFill>
              </a:rPr>
              <a:t>Net OPEB Liability - $3.2 billion</a:t>
            </a:r>
          </a:p>
          <a:p>
            <a:pPr lvl="1"/>
            <a:r>
              <a:rPr lang="en-US" sz="1200" dirty="0">
                <a:solidFill>
                  <a:schemeClr val="tx2">
                    <a:lumMod val="75000"/>
                  </a:schemeClr>
                </a:solidFill>
              </a:rPr>
              <a:t>Funded ratio – 18.92%</a:t>
            </a:r>
          </a:p>
          <a:p>
            <a:r>
              <a:rPr lang="en-US" sz="1600" dirty="0">
                <a:solidFill>
                  <a:schemeClr val="tx2">
                    <a:lumMod val="75000"/>
                  </a:schemeClr>
                </a:solidFill>
              </a:rPr>
              <a:t>As of June 30, 2020</a:t>
            </a:r>
          </a:p>
          <a:p>
            <a:pPr lvl="1"/>
            <a:r>
              <a:rPr lang="en-US" sz="1200" dirty="0">
                <a:solidFill>
                  <a:schemeClr val="tx2">
                    <a:lumMod val="75000"/>
                  </a:schemeClr>
                </a:solidFill>
              </a:rPr>
              <a:t>Total OPEB Liability - $5 billion</a:t>
            </a:r>
          </a:p>
          <a:p>
            <a:pPr lvl="1"/>
            <a:r>
              <a:rPr lang="en-US" sz="1200" dirty="0">
                <a:solidFill>
                  <a:schemeClr val="tx2">
                    <a:lumMod val="75000"/>
                  </a:schemeClr>
                </a:solidFill>
              </a:rPr>
              <a:t>Fiduciary Net Position - $829.7 million</a:t>
            </a:r>
          </a:p>
          <a:p>
            <a:pPr lvl="1"/>
            <a:r>
              <a:rPr lang="en-US" sz="1200" dirty="0">
                <a:solidFill>
                  <a:schemeClr val="tx2">
                    <a:lumMod val="75000"/>
                  </a:schemeClr>
                </a:solidFill>
              </a:rPr>
              <a:t>Net OPEB Liability - $4.2 billion</a:t>
            </a:r>
          </a:p>
          <a:p>
            <a:pPr lvl="1"/>
            <a:r>
              <a:rPr lang="en-US" sz="1200" dirty="0">
                <a:solidFill>
                  <a:schemeClr val="tx2">
                    <a:lumMod val="75000"/>
                  </a:schemeClr>
                </a:solidFill>
              </a:rPr>
              <a:t>Funded ratio – 16.50%</a:t>
            </a:r>
          </a:p>
          <a:p>
            <a:r>
              <a:rPr lang="en-US" sz="1600" dirty="0">
                <a:solidFill>
                  <a:schemeClr val="tx2">
                    <a:lumMod val="75000"/>
                  </a:schemeClr>
                </a:solidFill>
              </a:rPr>
              <a:t>As of June 30, 2021 – Pending</a:t>
            </a:r>
          </a:p>
          <a:p>
            <a:pPr marL="114300" indent="0">
              <a:buNone/>
            </a:pPr>
            <a:r>
              <a:rPr lang="en-US" sz="2000" dirty="0">
                <a:solidFill>
                  <a:schemeClr val="tx2">
                    <a:lumMod val="75000"/>
                  </a:schemeClr>
                </a:solidFill>
              </a:rPr>
              <a:t>GAS 75</a:t>
            </a:r>
            <a:r>
              <a:rPr lang="en-US" sz="1200" dirty="0">
                <a:solidFill>
                  <a:schemeClr val="tx2">
                    <a:lumMod val="75000"/>
                  </a:schemeClr>
                </a:solidFill>
              </a:rPr>
              <a:t>	</a:t>
            </a:r>
          </a:p>
          <a:p>
            <a:r>
              <a:rPr lang="en-US" sz="1200" dirty="0">
                <a:solidFill>
                  <a:schemeClr val="tx2">
                    <a:lumMod val="75000"/>
                  </a:schemeClr>
                </a:solidFill>
              </a:rPr>
              <a:t>Applies to employer groups i.e., State of New Mexico, Cities, Counties and Municipalities</a:t>
            </a:r>
          </a:p>
          <a:p>
            <a:r>
              <a:rPr lang="en-US" sz="1200" dirty="0">
                <a:solidFill>
                  <a:schemeClr val="tx2">
                    <a:lumMod val="75000"/>
                  </a:schemeClr>
                </a:solidFill>
              </a:rPr>
              <a:t>Similar to pension requirements w/regard to reporting of liabilities by group		 		</a:t>
            </a:r>
          </a:p>
          <a:p>
            <a:endParaRPr lang="en-US" sz="1600" dirty="0">
              <a:solidFill>
                <a:schemeClr val="tx2">
                  <a:lumMod val="75000"/>
                </a:schemeClr>
              </a:solidFill>
            </a:endParaRPr>
          </a:p>
          <a:p>
            <a:endParaRPr lang="en-US" sz="16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3E4AAA4-6363-4581-962D-1ACCC2D600C5}" type="slidenum">
              <a:rPr lang="en-US" smtClean="0"/>
              <a:t>6</a:t>
            </a:fld>
            <a:endParaRPr lang="en-US" dirty="0"/>
          </a:p>
        </p:txBody>
      </p:sp>
      <p:pic>
        <p:nvPicPr>
          <p:cNvPr id="6" name="SLIDE 6">
            <a:hlinkClick r:id="" action="ppaction://media"/>
            <a:extLst>
              <a:ext uri="{FF2B5EF4-FFF2-40B4-BE49-F238E27FC236}">
                <a16:creationId xmlns:a16="http://schemas.microsoft.com/office/drawing/2014/main" id="{9FD6CDF3-3D1A-4155-8A23-3250BD39E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1480" y="5847080"/>
            <a:ext cx="609600" cy="609600"/>
          </a:xfrm>
          <a:prstGeom prst="rect">
            <a:avLst/>
          </a:prstGeom>
        </p:spPr>
      </p:pic>
    </p:spTree>
    <p:extLst>
      <p:ext uri="{BB962C8B-B14F-4D97-AF65-F5344CB8AC3E}">
        <p14:creationId xmlns:p14="http://schemas.microsoft.com/office/powerpoint/2010/main" val="2386207989"/>
      </p:ext>
    </p:extLst>
  </p:cSld>
  <p:clrMapOvr>
    <a:masterClrMapping/>
  </p:clrMapOvr>
  <mc:AlternateContent xmlns:mc="http://schemas.openxmlformats.org/markup-compatibility/2006" xmlns:p14="http://schemas.microsoft.com/office/powerpoint/2010/main">
    <mc:Choice Requires="p14">
      <p:transition spd="slow" p14:dur="2000" advTm="63469"/>
    </mc:Choice>
    <mc:Fallback xmlns="">
      <p:transition spd="slow" advTm="6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5281"/>
          </a:xfrm>
        </p:spPr>
        <p:txBody>
          <a:bodyPr/>
          <a:lstStyle/>
          <a:p>
            <a:pPr algn="ctr"/>
            <a:r>
              <a:rPr lang="en-US" sz="2800" b="1" dirty="0">
                <a:solidFill>
                  <a:schemeClr val="tx2">
                    <a:lumMod val="75000"/>
                  </a:schemeClr>
                </a:solidFill>
                <a:latin typeface="+mn-lt"/>
              </a:rPr>
              <a:t>Medicare Monthly Premiums </a:t>
            </a:r>
            <a:br>
              <a:rPr lang="en-US" sz="2800" dirty="0">
                <a:solidFill>
                  <a:schemeClr val="tx2">
                    <a:lumMod val="75000"/>
                  </a:schemeClr>
                </a:solidFill>
                <a:latin typeface="+mn-lt"/>
              </a:rPr>
            </a:br>
            <a:r>
              <a:rPr lang="en-US" sz="2000" dirty="0">
                <a:solidFill>
                  <a:schemeClr val="tx2">
                    <a:lumMod val="75000"/>
                  </a:schemeClr>
                </a:solidFill>
                <a:latin typeface="+mn-lt"/>
              </a:rPr>
              <a:t>(examples based on maximum subsidy)</a:t>
            </a:r>
          </a:p>
        </p:txBody>
      </p:sp>
      <p:sp>
        <p:nvSpPr>
          <p:cNvPr id="8" name="Content Placeholder 7"/>
          <p:cNvSpPr>
            <a:spLocks noGrp="1"/>
          </p:cNvSpPr>
          <p:nvPr>
            <p:ph idx="1"/>
          </p:nvPr>
        </p:nvSpPr>
        <p:spPr>
          <a:xfrm>
            <a:off x="779463" y="1219200"/>
            <a:ext cx="7583487" cy="5307724"/>
          </a:xfrm>
          <a:noFill/>
          <a:ln>
            <a:noFill/>
          </a:ln>
        </p:spPr>
        <p:txBody>
          <a:bodyPr>
            <a:normAutofit/>
          </a:bodyPr>
          <a:lstStyle/>
          <a:p>
            <a:pPr marL="114300" indent="0">
              <a:spcBef>
                <a:spcPts val="600"/>
              </a:spcBef>
              <a:buNone/>
            </a:pPr>
            <a:endParaRPr lang="en-US" dirty="0">
              <a:solidFill>
                <a:schemeClr val="tx2">
                  <a:lumMod val="75000"/>
                </a:schemeClr>
              </a:solidFill>
            </a:endParaRPr>
          </a:p>
          <a:p>
            <a:pPr marL="114300" indent="0">
              <a:spcBef>
                <a:spcPts val="600"/>
              </a:spcBef>
              <a:buNone/>
            </a:pPr>
            <a:endParaRPr lang="en-US" dirty="0">
              <a:solidFill>
                <a:schemeClr val="tx2">
                  <a:lumMod val="75000"/>
                </a:schemeClr>
              </a:solidFill>
            </a:endParaRPr>
          </a:p>
          <a:p>
            <a:pPr marL="114300" indent="0">
              <a:spcBef>
                <a:spcPts val="600"/>
              </a:spcBef>
              <a:buNone/>
            </a:pPr>
            <a:r>
              <a:rPr lang="en-US" dirty="0">
                <a:solidFill>
                  <a:schemeClr val="tx2">
                    <a:lumMod val="75000"/>
                  </a:schemeClr>
                </a:solidFill>
              </a:rPr>
              <a:t>			</a:t>
            </a:r>
          </a:p>
          <a:p>
            <a:pPr>
              <a:spcBef>
                <a:spcPts val="0"/>
              </a:spcBef>
            </a:pPr>
            <a:endParaRPr lang="en-US" dirty="0">
              <a:solidFill>
                <a:schemeClr val="tx2">
                  <a:lumMod val="75000"/>
                </a:schemeClr>
              </a:solidFill>
            </a:endParaRPr>
          </a:p>
          <a:p>
            <a:pPr>
              <a:spcBef>
                <a:spcPts val="0"/>
              </a:spcBef>
            </a:pPr>
            <a:endParaRPr lang="en-US" dirty="0">
              <a:solidFill>
                <a:schemeClr val="tx2">
                  <a:lumMod val="75000"/>
                </a:schemeClr>
              </a:solidFill>
            </a:endParaRPr>
          </a:p>
          <a:p>
            <a:pPr>
              <a:spcBef>
                <a:spcPts val="0"/>
              </a:spcBef>
            </a:pPr>
            <a:endParaRPr lang="en-US" sz="1800" dirty="0">
              <a:solidFill>
                <a:schemeClr val="tx2">
                  <a:lumMod val="75000"/>
                </a:schemeClr>
              </a:solidFill>
            </a:endParaRPr>
          </a:p>
          <a:p>
            <a:pPr>
              <a:spcBef>
                <a:spcPts val="0"/>
              </a:spcBef>
            </a:pPr>
            <a:endParaRPr lang="en-US" sz="1800" dirty="0">
              <a:solidFill>
                <a:schemeClr val="tx2">
                  <a:lumMod val="75000"/>
                </a:schemeClr>
              </a:solidFill>
            </a:endParaRPr>
          </a:p>
          <a:p>
            <a:pPr marL="285750" indent="-285750"/>
            <a:endParaRPr lang="en-US" sz="1800" dirty="0"/>
          </a:p>
          <a:p>
            <a:pPr marL="297180" lvl="1" indent="0">
              <a:buNone/>
            </a:pPr>
            <a:r>
              <a:rPr lang="en-US" sz="1400" dirty="0">
                <a:solidFill>
                  <a:srgbClr val="00B050"/>
                </a:solidFill>
              </a:rPr>
              <a:t>	</a:t>
            </a:r>
          </a:p>
        </p:txBody>
      </p:sp>
      <p:sp>
        <p:nvSpPr>
          <p:cNvPr id="3" name="Slide Number Placeholder 2"/>
          <p:cNvSpPr>
            <a:spLocks noGrp="1"/>
          </p:cNvSpPr>
          <p:nvPr>
            <p:ph type="sldNum" sz="quarter" idx="12"/>
          </p:nvPr>
        </p:nvSpPr>
        <p:spPr/>
        <p:txBody>
          <a:bodyPr/>
          <a:lstStyle/>
          <a:p>
            <a:fld id="{93E4AAA4-6363-4581-962D-1ACCC2D600C5}" type="slidenum">
              <a:rPr lang="en-US" smtClean="0"/>
              <a:t>7</a:t>
            </a:fld>
            <a:endParaRPr lang="en-US" dirty="0"/>
          </a:p>
        </p:txBody>
      </p:sp>
      <p:pic>
        <p:nvPicPr>
          <p:cNvPr id="6" name="Picture 5">
            <a:extLst>
              <a:ext uri="{FF2B5EF4-FFF2-40B4-BE49-F238E27FC236}">
                <a16:creationId xmlns:a16="http://schemas.microsoft.com/office/drawing/2014/main" id="{202367A4-F90C-4E9F-ACE6-B9DA44686FEC}"/>
              </a:ext>
            </a:extLst>
          </p:cNvPr>
          <p:cNvPicPr>
            <a:picLocks noChangeAspect="1"/>
          </p:cNvPicPr>
          <p:nvPr/>
        </p:nvPicPr>
        <p:blipFill>
          <a:blip r:embed="rId5"/>
          <a:stretch>
            <a:fillRect/>
          </a:stretch>
        </p:blipFill>
        <p:spPr>
          <a:xfrm>
            <a:off x="160020" y="1387813"/>
            <a:ext cx="8202930" cy="4604425"/>
          </a:xfrm>
          <a:prstGeom prst="rect">
            <a:avLst/>
          </a:prstGeom>
        </p:spPr>
      </p:pic>
      <p:pic>
        <p:nvPicPr>
          <p:cNvPr id="4" name="Recorded Sound">
            <a:hlinkClick r:id="" action="ppaction://media"/>
            <a:extLst>
              <a:ext uri="{FF2B5EF4-FFF2-40B4-BE49-F238E27FC236}">
                <a16:creationId xmlns:a16="http://schemas.microsoft.com/office/drawing/2014/main" id="{284A566B-6AB5-42A9-85CB-D081EBD537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863" y="6101177"/>
            <a:ext cx="609600" cy="609600"/>
          </a:xfrm>
          <a:prstGeom prst="rect">
            <a:avLst/>
          </a:prstGeom>
        </p:spPr>
      </p:pic>
    </p:spTree>
    <p:extLst>
      <p:ext uri="{BB962C8B-B14F-4D97-AF65-F5344CB8AC3E}">
        <p14:creationId xmlns:p14="http://schemas.microsoft.com/office/powerpoint/2010/main" val="739065741"/>
      </p:ext>
    </p:extLst>
  </p:cSld>
  <p:clrMapOvr>
    <a:masterClrMapping/>
  </p:clrMapOvr>
  <mc:AlternateContent xmlns:mc="http://schemas.openxmlformats.org/markup-compatibility/2006" xmlns:p14="http://schemas.microsoft.com/office/powerpoint/2010/main">
    <mc:Choice Requires="p14">
      <p:transition spd="slow" p14:dur="2000" advTm="92308"/>
    </mc:Choice>
    <mc:Fallback xmlns="">
      <p:transition spd="slow" advTm="9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11628"/>
            <a:ext cx="7583487" cy="696685"/>
          </a:xfrm>
        </p:spPr>
        <p:txBody>
          <a:bodyPr/>
          <a:lstStyle/>
          <a:p>
            <a:pPr algn="ctr"/>
            <a:r>
              <a:rPr lang="en-US" sz="2800" b="1" dirty="0">
                <a:solidFill>
                  <a:schemeClr val="tx2">
                    <a:lumMod val="75000"/>
                  </a:schemeClr>
                </a:solidFill>
                <a:latin typeface="+mn-lt"/>
              </a:rPr>
              <a:t>2022 Program Updates</a:t>
            </a:r>
            <a:endParaRPr lang="en-US" sz="2800" dirty="0">
              <a:solidFill>
                <a:srgbClr val="0000FF"/>
              </a:solidFill>
              <a:latin typeface="+mn-lt"/>
            </a:endParaRPr>
          </a:p>
        </p:txBody>
      </p:sp>
      <p:sp>
        <p:nvSpPr>
          <p:cNvPr id="8" name="Content Placeholder 7"/>
          <p:cNvSpPr>
            <a:spLocks noGrp="1"/>
          </p:cNvSpPr>
          <p:nvPr>
            <p:ph idx="1"/>
          </p:nvPr>
        </p:nvSpPr>
        <p:spPr>
          <a:xfrm>
            <a:off x="422517" y="825623"/>
            <a:ext cx="7940434" cy="5740277"/>
          </a:xfrm>
          <a:noFill/>
          <a:ln>
            <a:noFill/>
          </a:ln>
        </p:spPr>
        <p:txBody>
          <a:bodyPr>
            <a:normAutofit/>
          </a:bodyPr>
          <a:lstStyle/>
          <a:p>
            <a:pPr>
              <a:spcBef>
                <a:spcPts val="600"/>
              </a:spcBef>
            </a:pPr>
            <a:endParaRPr lang="en-US" dirty="0">
              <a:solidFill>
                <a:schemeClr val="tx2">
                  <a:lumMod val="75000"/>
                </a:schemeClr>
              </a:solidFill>
            </a:endParaRPr>
          </a:p>
          <a:p>
            <a:pPr>
              <a:spcBef>
                <a:spcPts val="600"/>
              </a:spcBef>
            </a:pPr>
            <a:r>
              <a:rPr lang="en-US" dirty="0">
                <a:solidFill>
                  <a:schemeClr val="tx2">
                    <a:lumMod val="75000"/>
                  </a:schemeClr>
                </a:solidFill>
              </a:rPr>
              <a:t>Medicare Broad Performance Network (Medicare Supplement)</a:t>
            </a:r>
          </a:p>
          <a:p>
            <a:pPr lvl="1">
              <a:spcBef>
                <a:spcPts val="600"/>
              </a:spcBef>
            </a:pPr>
            <a:r>
              <a:rPr lang="en-US" dirty="0">
                <a:solidFill>
                  <a:schemeClr val="tx2">
                    <a:lumMod val="75000"/>
                  </a:schemeClr>
                </a:solidFill>
              </a:rPr>
              <a:t>Expanded access to pharmacies allowed to dispense 90-day supplies of medication</a:t>
            </a:r>
          </a:p>
          <a:p>
            <a:pPr>
              <a:spcBef>
                <a:spcPts val="600"/>
              </a:spcBef>
            </a:pPr>
            <a:r>
              <a:rPr lang="en-US" dirty="0">
                <a:solidFill>
                  <a:schemeClr val="tx2">
                    <a:lumMod val="75000"/>
                  </a:schemeClr>
                </a:solidFill>
              </a:rPr>
              <a:t>Delta Dental PPO Point-of-service Network</a:t>
            </a:r>
          </a:p>
          <a:p>
            <a:pPr lvl="1">
              <a:spcBef>
                <a:spcPts val="600"/>
              </a:spcBef>
            </a:pPr>
            <a:r>
              <a:rPr lang="en-US" dirty="0">
                <a:solidFill>
                  <a:schemeClr val="tx2">
                    <a:lumMod val="75000"/>
                  </a:schemeClr>
                </a:solidFill>
              </a:rPr>
              <a:t>Enhanced coverage </a:t>
            </a:r>
          </a:p>
          <a:p>
            <a:pPr>
              <a:spcBef>
                <a:spcPts val="0"/>
              </a:spcBef>
              <a:spcAft>
                <a:spcPts val="600"/>
              </a:spcAft>
            </a:pPr>
            <a:r>
              <a:rPr lang="en-US" dirty="0">
                <a:solidFill>
                  <a:schemeClr val="tx2">
                    <a:lumMod val="75000"/>
                  </a:schemeClr>
                </a:solidFill>
              </a:rPr>
              <a:t>RFP for Pharmacy Benefit Management Services – October 2021</a:t>
            </a:r>
          </a:p>
          <a:p>
            <a:pPr lvl="1">
              <a:spcBef>
                <a:spcPts val="0"/>
              </a:spcBef>
              <a:spcAft>
                <a:spcPts val="600"/>
              </a:spcAft>
            </a:pPr>
            <a:r>
              <a:rPr lang="en-US" dirty="0">
                <a:solidFill>
                  <a:schemeClr val="tx2">
                    <a:lumMod val="75000"/>
                  </a:schemeClr>
                </a:solidFill>
              </a:rPr>
              <a:t>Effective July 1, 2022</a:t>
            </a:r>
          </a:p>
          <a:p>
            <a:pPr>
              <a:spcBef>
                <a:spcPts val="0"/>
              </a:spcBef>
              <a:spcAft>
                <a:spcPts val="600"/>
              </a:spcAft>
            </a:pPr>
            <a:r>
              <a:rPr lang="en-US" dirty="0">
                <a:solidFill>
                  <a:schemeClr val="tx2">
                    <a:lumMod val="75000"/>
                  </a:schemeClr>
                </a:solidFill>
              </a:rPr>
              <a:t>RFP for Life Insurance - Fall 2022</a:t>
            </a:r>
          </a:p>
          <a:p>
            <a:pPr lvl="1">
              <a:spcBef>
                <a:spcPts val="0"/>
              </a:spcBef>
              <a:spcAft>
                <a:spcPts val="600"/>
              </a:spcAft>
            </a:pPr>
            <a:r>
              <a:rPr lang="en-US" dirty="0">
                <a:solidFill>
                  <a:schemeClr val="tx2">
                    <a:lumMod val="75000"/>
                  </a:schemeClr>
                </a:solidFill>
              </a:rPr>
              <a:t>Effective July 1, 2023</a:t>
            </a:r>
          </a:p>
          <a:p>
            <a:pPr>
              <a:spcBef>
                <a:spcPts val="600"/>
              </a:spcBef>
            </a:pPr>
            <a:r>
              <a:rPr lang="en-US" dirty="0">
                <a:solidFill>
                  <a:schemeClr val="tx2">
                    <a:lumMod val="75000"/>
                  </a:schemeClr>
                </a:solidFill>
              </a:rPr>
              <a:t>2022 Legislative Session</a:t>
            </a:r>
          </a:p>
          <a:p>
            <a:pPr lvl="1">
              <a:spcBef>
                <a:spcPts val="600"/>
              </a:spcBef>
            </a:pPr>
            <a:r>
              <a:rPr lang="en-US" dirty="0">
                <a:solidFill>
                  <a:schemeClr val="tx2">
                    <a:lumMod val="75000"/>
                  </a:schemeClr>
                </a:solidFill>
              </a:rPr>
              <a:t>Special/Supplemental Appropriation Request</a:t>
            </a:r>
          </a:p>
          <a:p>
            <a:pPr marL="411480" lvl="1" indent="0">
              <a:spcBef>
                <a:spcPts val="600"/>
              </a:spcBef>
              <a:buNone/>
            </a:pPr>
            <a:endParaRPr lang="en-US" sz="1800" dirty="0">
              <a:solidFill>
                <a:schemeClr val="tx2">
                  <a:lumMod val="75000"/>
                </a:schemeClr>
              </a:solidFill>
            </a:endParaRPr>
          </a:p>
          <a:p>
            <a:pPr marL="0" indent="0">
              <a:buNone/>
            </a:pPr>
            <a:endParaRPr lang="en-US" sz="1800" dirty="0"/>
          </a:p>
        </p:txBody>
      </p:sp>
      <p:sp>
        <p:nvSpPr>
          <p:cNvPr id="3" name="Slide Number Placeholder 2"/>
          <p:cNvSpPr>
            <a:spLocks noGrp="1"/>
          </p:cNvSpPr>
          <p:nvPr>
            <p:ph type="sldNum" sz="quarter" idx="12"/>
          </p:nvPr>
        </p:nvSpPr>
        <p:spPr/>
        <p:txBody>
          <a:bodyPr/>
          <a:lstStyle/>
          <a:p>
            <a:fld id="{93E4AAA4-6363-4581-962D-1ACCC2D600C5}" type="slidenum">
              <a:rPr lang="en-US" smtClean="0"/>
              <a:t>8</a:t>
            </a:fld>
            <a:endParaRPr lang="en-US"/>
          </a:p>
        </p:txBody>
      </p:sp>
      <p:pic>
        <p:nvPicPr>
          <p:cNvPr id="4" name="SLIDE 8">
            <a:hlinkClick r:id="" action="ppaction://media"/>
            <a:extLst>
              <a:ext uri="{FF2B5EF4-FFF2-40B4-BE49-F238E27FC236}">
                <a16:creationId xmlns:a16="http://schemas.microsoft.com/office/drawing/2014/main" id="{5E47317E-2585-44C7-99EC-53FF99373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 y="5847080"/>
            <a:ext cx="609600" cy="609600"/>
          </a:xfrm>
          <a:prstGeom prst="rect">
            <a:avLst/>
          </a:prstGeom>
        </p:spPr>
      </p:pic>
    </p:spTree>
    <p:extLst>
      <p:ext uri="{BB962C8B-B14F-4D97-AF65-F5344CB8AC3E}">
        <p14:creationId xmlns:p14="http://schemas.microsoft.com/office/powerpoint/2010/main" val="3830746236"/>
      </p:ext>
    </p:extLst>
  </p:cSld>
  <p:clrMapOvr>
    <a:masterClrMapping/>
  </p:clrMapOvr>
  <mc:AlternateContent xmlns:mc="http://schemas.openxmlformats.org/markup-compatibility/2006" xmlns:p14="http://schemas.microsoft.com/office/powerpoint/2010/main">
    <mc:Choice Requires="p14">
      <p:transition spd="slow" p14:dur="2000" advTm="66116"/>
    </mc:Choice>
    <mc:Fallback xmlns="">
      <p:transition spd="slow" advTm="6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5281"/>
          </a:xfrm>
        </p:spPr>
        <p:txBody>
          <a:bodyPr/>
          <a:lstStyle/>
          <a:p>
            <a:pPr algn="ctr"/>
            <a:r>
              <a:rPr lang="en-US" sz="2800" b="1" dirty="0">
                <a:solidFill>
                  <a:schemeClr val="tx2">
                    <a:lumMod val="75000"/>
                  </a:schemeClr>
                </a:solidFill>
                <a:latin typeface="+mn-lt"/>
              </a:rPr>
              <a:t>Helpful Reminders</a:t>
            </a:r>
          </a:p>
        </p:txBody>
      </p:sp>
      <p:sp>
        <p:nvSpPr>
          <p:cNvPr id="8" name="Content Placeholder 7"/>
          <p:cNvSpPr>
            <a:spLocks noGrp="1"/>
          </p:cNvSpPr>
          <p:nvPr>
            <p:ph idx="1"/>
          </p:nvPr>
        </p:nvSpPr>
        <p:spPr>
          <a:xfrm>
            <a:off x="292963" y="1116281"/>
            <a:ext cx="8069987" cy="5410643"/>
          </a:xfrm>
          <a:noFill/>
          <a:ln>
            <a:noFill/>
          </a:ln>
        </p:spPr>
        <p:txBody>
          <a:bodyPr>
            <a:normAutofit/>
          </a:bodyPr>
          <a:lstStyle/>
          <a:p>
            <a:pPr>
              <a:spcBef>
                <a:spcPts val="600"/>
              </a:spcBef>
            </a:pPr>
            <a:r>
              <a:rPr lang="en-US" dirty="0">
                <a:solidFill>
                  <a:schemeClr val="tx2">
                    <a:lumMod val="75000"/>
                  </a:schemeClr>
                </a:solidFill>
              </a:rPr>
              <a:t>Please verify your coverages</a:t>
            </a:r>
          </a:p>
          <a:p>
            <a:pPr>
              <a:spcBef>
                <a:spcPts val="600"/>
              </a:spcBef>
            </a:pPr>
            <a:r>
              <a:rPr lang="en-US" dirty="0">
                <a:solidFill>
                  <a:schemeClr val="tx2">
                    <a:lumMod val="75000"/>
                  </a:schemeClr>
                </a:solidFill>
              </a:rPr>
              <a:t>If you are not changing plans, you do not need to submit a Change Request Form</a:t>
            </a:r>
          </a:p>
          <a:p>
            <a:pPr>
              <a:spcBef>
                <a:spcPts val="600"/>
              </a:spcBef>
            </a:pPr>
            <a:r>
              <a:rPr lang="en-US" dirty="0">
                <a:solidFill>
                  <a:schemeClr val="tx2">
                    <a:lumMod val="75000"/>
                  </a:schemeClr>
                </a:solidFill>
              </a:rPr>
              <a:t>Turning 65 or becoming Medicare Eligible in 2022?</a:t>
            </a:r>
          </a:p>
          <a:p>
            <a:pPr lvl="1">
              <a:spcBef>
                <a:spcPts val="600"/>
              </a:spcBef>
            </a:pPr>
            <a:r>
              <a:rPr lang="en-US" dirty="0">
                <a:solidFill>
                  <a:schemeClr val="tx2">
                    <a:lumMod val="75000"/>
                  </a:schemeClr>
                </a:solidFill>
              </a:rPr>
              <a:t>Separate notice of Medicare options will be sent 2 months prior to turning age 65</a:t>
            </a:r>
          </a:p>
          <a:p>
            <a:pPr>
              <a:spcBef>
                <a:spcPts val="600"/>
              </a:spcBef>
            </a:pPr>
            <a:r>
              <a:rPr lang="en-US" dirty="0">
                <a:solidFill>
                  <a:schemeClr val="tx2">
                    <a:lumMod val="75000"/>
                  </a:schemeClr>
                </a:solidFill>
              </a:rPr>
              <a:t>Fall 2021 Switch Enrollment </a:t>
            </a:r>
            <a:r>
              <a:rPr lang="en-US" u="sng" dirty="0">
                <a:solidFill>
                  <a:schemeClr val="tx2">
                    <a:lumMod val="75000"/>
                  </a:schemeClr>
                </a:solidFill>
              </a:rPr>
              <a:t>Only</a:t>
            </a:r>
            <a:r>
              <a:rPr lang="en-US" dirty="0">
                <a:solidFill>
                  <a:schemeClr val="tx2">
                    <a:lumMod val="75000"/>
                  </a:schemeClr>
                </a:solidFill>
              </a:rPr>
              <a:t> </a:t>
            </a:r>
          </a:p>
          <a:p>
            <a:pPr lvl="1">
              <a:spcBef>
                <a:spcPts val="600"/>
              </a:spcBef>
            </a:pPr>
            <a:r>
              <a:rPr lang="en-US" dirty="0">
                <a:solidFill>
                  <a:schemeClr val="tx2">
                    <a:lumMod val="75000"/>
                  </a:schemeClr>
                </a:solidFill>
              </a:rPr>
              <a:t>Change plans or coverage levels</a:t>
            </a:r>
          </a:p>
          <a:p>
            <a:pPr>
              <a:spcBef>
                <a:spcPts val="600"/>
              </a:spcBef>
            </a:pPr>
            <a:r>
              <a:rPr lang="en-US" dirty="0">
                <a:solidFill>
                  <a:schemeClr val="tx2">
                    <a:lumMod val="75000"/>
                  </a:schemeClr>
                </a:solidFill>
              </a:rPr>
              <a:t>Fall 2022 Open Enrollment</a:t>
            </a:r>
          </a:p>
          <a:p>
            <a:pPr lvl="1">
              <a:spcBef>
                <a:spcPts val="600"/>
              </a:spcBef>
            </a:pPr>
            <a:r>
              <a:rPr lang="en-US" dirty="0">
                <a:solidFill>
                  <a:schemeClr val="tx2">
                    <a:lumMod val="75000"/>
                  </a:schemeClr>
                </a:solidFill>
              </a:rPr>
              <a:t>Enroll in medical coverage</a:t>
            </a:r>
          </a:p>
          <a:p>
            <a:pPr>
              <a:spcBef>
                <a:spcPts val="600"/>
              </a:spcBef>
            </a:pPr>
            <a:r>
              <a:rPr lang="en-US" u="sng" dirty="0">
                <a:solidFill>
                  <a:schemeClr val="tx2">
                    <a:lumMod val="75000"/>
                  </a:schemeClr>
                </a:solidFill>
              </a:rPr>
              <a:t>Moving/change of address - please contact our office to let us know</a:t>
            </a:r>
            <a:r>
              <a:rPr lang="en-US" dirty="0">
                <a:solidFill>
                  <a:schemeClr val="tx2">
                    <a:lumMod val="75000"/>
                  </a:schemeClr>
                </a:solidFill>
              </a:rPr>
              <a:t>!</a:t>
            </a:r>
          </a:p>
          <a:p>
            <a:pPr marL="114300" indent="0">
              <a:spcBef>
                <a:spcPts val="600"/>
              </a:spcBef>
              <a:buNone/>
            </a:pPr>
            <a:endParaRPr lang="en-US" sz="18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3E4AAA4-6363-4581-962D-1ACCC2D600C5}" type="slidenum">
              <a:rPr lang="en-US" smtClean="0"/>
              <a:t>9</a:t>
            </a:fld>
            <a:endParaRPr lang="en-US"/>
          </a:p>
        </p:txBody>
      </p:sp>
      <p:pic>
        <p:nvPicPr>
          <p:cNvPr id="4" name="SLIDE 9">
            <a:hlinkClick r:id="" action="ppaction://media"/>
            <a:extLst>
              <a:ext uri="{FF2B5EF4-FFF2-40B4-BE49-F238E27FC236}">
                <a16:creationId xmlns:a16="http://schemas.microsoft.com/office/drawing/2014/main" id="{1A4F763D-23ED-4F02-8D8C-5038D8A36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403" y="6045200"/>
            <a:ext cx="609600" cy="609600"/>
          </a:xfrm>
          <a:prstGeom prst="rect">
            <a:avLst/>
          </a:prstGeom>
        </p:spPr>
      </p:pic>
    </p:spTree>
    <p:extLst>
      <p:ext uri="{BB962C8B-B14F-4D97-AF65-F5344CB8AC3E}">
        <p14:creationId xmlns:p14="http://schemas.microsoft.com/office/powerpoint/2010/main" val="2097251848"/>
      </p:ext>
    </p:extLst>
  </p:cSld>
  <p:clrMapOvr>
    <a:masterClrMapping/>
  </p:clrMapOvr>
  <mc:AlternateContent xmlns:mc="http://schemas.openxmlformats.org/markup-compatibility/2006" xmlns:p14="http://schemas.microsoft.com/office/powerpoint/2010/main">
    <mc:Choice Requires="p14">
      <p:transition spd="slow" p14:dur="2000" advTm="94003"/>
    </mc:Choice>
    <mc:Fallback xmlns="">
      <p:transition spd="slow" advTm="9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12713</TotalTime>
  <Words>1816</Words>
  <Application>Microsoft Office PowerPoint</Application>
  <PresentationFormat>On-screen Show (4:3)</PresentationFormat>
  <Paragraphs>215</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Adjacency</vt:lpstr>
      <vt:lpstr>   Fall 2021 Switch Enrollment Medicare  Effective January 1, 2022  Doug Crandall, President Therese Saunders, Vice President Leanne Larranaga-Ruffy, Secretary David Archuleta, Executive Director</vt:lpstr>
      <vt:lpstr>Agenda </vt:lpstr>
      <vt:lpstr>Mission and Strategic Goals</vt:lpstr>
      <vt:lpstr>Budget and Finance</vt:lpstr>
      <vt:lpstr>Investments</vt:lpstr>
      <vt:lpstr>Solvency &amp; Government Accounting Standards Board</vt:lpstr>
      <vt:lpstr>Medicare Monthly Premiums  (examples based on maximum subsidy)</vt:lpstr>
      <vt:lpstr>2022 Program Updates</vt:lpstr>
      <vt:lpstr>Helpful Reminders</vt:lpstr>
      <vt:lpstr>PowerPoint Presentation</vt:lpstr>
    </vt:vector>
  </TitlesOfParts>
  <Company>NMRHCA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Incentive Update</dc:title>
  <dc:creator>Greg Archuleta</dc:creator>
  <cp:lastModifiedBy>Trinity Angelino</cp:lastModifiedBy>
  <cp:revision>272</cp:revision>
  <cp:lastPrinted>2018-09-13T22:20:18Z</cp:lastPrinted>
  <dcterms:created xsi:type="dcterms:W3CDTF">2016-04-28T17:55:38Z</dcterms:created>
  <dcterms:modified xsi:type="dcterms:W3CDTF">2021-09-28T19:26:28Z</dcterms:modified>
</cp:coreProperties>
</file>