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86" r:id="rId1"/>
  </p:sldMasterIdLst>
  <p:notesMasterIdLst>
    <p:notesMasterId r:id="rId15"/>
  </p:notesMasterIdLst>
  <p:sldIdLst>
    <p:sldId id="256" r:id="rId2"/>
    <p:sldId id="309" r:id="rId3"/>
    <p:sldId id="315" r:id="rId4"/>
    <p:sldId id="316" r:id="rId5"/>
    <p:sldId id="306" r:id="rId6"/>
    <p:sldId id="318" r:id="rId7"/>
    <p:sldId id="317" r:id="rId8"/>
    <p:sldId id="311" r:id="rId9"/>
    <p:sldId id="319" r:id="rId10"/>
    <p:sldId id="321" r:id="rId11"/>
    <p:sldId id="322" r:id="rId12"/>
    <p:sldId id="323" r:id="rId13"/>
    <p:sldId id="320" r:id="rId14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>
    <p:restoredLeft sz="22382" autoAdjust="0"/>
    <p:restoredTop sz="96467" autoAdjust="0"/>
  </p:normalViewPr>
  <p:slideViewPr>
    <p:cSldViewPr>
      <p:cViewPr varScale="1">
        <p:scale>
          <a:sx n="110" d="100"/>
          <a:sy n="110" d="100"/>
        </p:scale>
        <p:origin x="233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11699" cy="461804"/>
          </a:xfrm>
          <a:prstGeom prst="rect">
            <a:avLst/>
          </a:prstGeom>
        </p:spPr>
        <p:txBody>
          <a:bodyPr vert="horz" lIns="92465" tIns="46232" rIns="92465" bIns="4623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70" y="1"/>
            <a:ext cx="3011699" cy="461804"/>
          </a:xfrm>
          <a:prstGeom prst="rect">
            <a:avLst/>
          </a:prstGeom>
        </p:spPr>
        <p:txBody>
          <a:bodyPr vert="horz" lIns="92465" tIns="46232" rIns="92465" bIns="46232" rtlCol="0"/>
          <a:lstStyle>
            <a:lvl1pPr algn="r">
              <a:defRPr sz="1200"/>
            </a:lvl1pPr>
          </a:lstStyle>
          <a:p>
            <a:fld id="{1252089E-4D0F-1B47-B350-5DFBCF318840}" type="datetimeFigureOut">
              <a:rPr lang="en-US" smtClean="0"/>
              <a:t>6/7/2021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693738"/>
            <a:ext cx="4614863" cy="3462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65" tIns="46232" rIns="92465" bIns="4623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7"/>
            <a:ext cx="5560060" cy="4156234"/>
          </a:xfrm>
          <a:prstGeom prst="rect">
            <a:avLst/>
          </a:prstGeom>
        </p:spPr>
        <p:txBody>
          <a:bodyPr vert="horz" lIns="92465" tIns="46232" rIns="92465" bIns="4623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8"/>
            <a:ext cx="3011699" cy="461804"/>
          </a:xfrm>
          <a:prstGeom prst="rect">
            <a:avLst/>
          </a:prstGeom>
        </p:spPr>
        <p:txBody>
          <a:bodyPr vert="horz" lIns="92465" tIns="46232" rIns="92465" bIns="4623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70" y="8772668"/>
            <a:ext cx="3011699" cy="461804"/>
          </a:xfrm>
          <a:prstGeom prst="rect">
            <a:avLst/>
          </a:prstGeom>
        </p:spPr>
        <p:txBody>
          <a:bodyPr vert="horz" lIns="92465" tIns="46232" rIns="92465" bIns="46232" rtlCol="0" anchor="b"/>
          <a:lstStyle>
            <a:lvl1pPr algn="r">
              <a:defRPr sz="1200"/>
            </a:lvl1pPr>
          </a:lstStyle>
          <a:p>
            <a:fld id="{46634B7F-9675-0C4E-8AD3-469A29327A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51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34B7F-9675-0C4E-8AD3-469A29327A7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704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C78C3B-76E0-4D2A-ADAE-D3BC2739C75A}" type="datetime1">
              <a:rPr lang="en-US" smtClean="0"/>
              <a:t>6/7/2021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0662-D982-423D-8E05-5642D103C125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1F249F-CEDE-42D6-A871-3EF3766A16CC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EF6AD-4B70-4078-A965-B514B44596FF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B73197-BBE2-4C22-8BA1-8C9615B194AA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57DF9-3467-4833-A4AB-4E6581B7B34D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B7009D-C954-4907-A061-E1E865AE9FD4}" type="datetime1">
              <a:rPr lang="en-US" smtClean="0"/>
              <a:t>6/7/2021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70E899-748A-49F0-830D-1D3F7B6CC912}" type="datetime1">
              <a:rPr lang="en-US" smtClean="0"/>
              <a:t>6/7/2021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CDA71-B86B-4B51-BA71-A2B40A40C9DF}" type="datetime1">
              <a:rPr lang="en-US" smtClean="0"/>
              <a:t>6/7/2021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6D3AC-CE63-4C50-8454-D9045E95833C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10942-8554-42C9-9D9F-474AB9319B8A}" type="datetime1">
              <a:rPr lang="en-US" smtClean="0"/>
              <a:t>6/7/2021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E515627-454A-407E-B243-5C10EDD3243D}" type="datetime1">
              <a:rPr lang="en-US" smtClean="0"/>
              <a:t>6/7/2021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87622D7B-75C4-411C-976E-A68D13B78CD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emf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1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hyperlink" Target="http://www.nmrhca.org/" TargetMode="External"/><Relationship Id="rId4" Type="http://schemas.openxmlformats.org/officeDocument/2006/relationships/hyperlink" Target="mailto:customerservice@state.nm.u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hyperlink" Target="http://www.nmrhca.or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1143000"/>
            <a:ext cx="8229600" cy="2819401"/>
          </a:xfrm>
        </p:spPr>
        <p:txBody>
          <a:bodyPr>
            <a:normAutofit fontScale="90000"/>
          </a:bodyPr>
          <a:lstStyle/>
          <a:p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br>
              <a:rPr lang="en-US" sz="3200" dirty="0">
                <a:solidFill>
                  <a:schemeClr val="accent2"/>
                </a:solidFill>
              </a:rPr>
            </a:br>
            <a:r>
              <a:rPr lang="en-US" sz="4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Eligibility, Enrollment and Program Information</a:t>
            </a:r>
            <a:br>
              <a:rPr lang="en-US" sz="36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2021 Calendar Year</a:t>
            </a:r>
            <a:br>
              <a:rPr lang="en-US" sz="4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Barbara Herrera</a:t>
            </a:r>
            <a:b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en-US" sz="2200" dirty="0">
                <a:solidFill>
                  <a:schemeClr val="tx1"/>
                </a:solidFill>
                <a:latin typeface="Calibri" panose="020F0502020204030204" pitchFamily="34" charset="0"/>
              </a:rPr>
              <a:t>Santa Fe Customer Service Supervisor</a:t>
            </a:r>
            <a:endParaRPr lang="en-US" sz="22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6" name="Picture 5" descr="NMRHCA_Logo_CMYK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5423" y="4191001"/>
            <a:ext cx="1920978" cy="1832318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5200AF-72A6-4C1C-BD17-8BACB6AFA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10400" y="60203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9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72200"/>
            <a:ext cx="8229600" cy="762000"/>
          </a:xfrm>
        </p:spPr>
        <p:txBody>
          <a:bodyPr/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20-Year Rate Sheet</a:t>
            </a:r>
            <a:endParaRPr lang="en-US" sz="4400" dirty="0"/>
          </a:p>
        </p:txBody>
      </p:sp>
      <p:pic>
        <p:nvPicPr>
          <p:cNvPr id="5" name="Content Placeholder 4" descr="2021 July Subsidy A Rate Sheet 1.pdf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4" r="2944"/>
          <a:stretch/>
        </p:blipFill>
        <p:spPr>
          <a:xfrm>
            <a:off x="-457200" y="-152400"/>
            <a:ext cx="10058400" cy="65532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10</a:t>
            </a:fld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F9F4A9-37FF-4DD1-A261-C6C9DDBB99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21D1F3D-BDBB-45EC-812C-0FCEE2B0C6F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76478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3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26163"/>
            <a:ext cx="8229600" cy="731837"/>
          </a:xfrm>
        </p:spPr>
        <p:txBody>
          <a:bodyPr/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25-Year Rate Sheet</a:t>
            </a:r>
            <a:endParaRPr lang="en-US" sz="4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7EBB29-5D4C-4E09-9D5B-7D4220B4A7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F8EF8D-2648-4E5F-BF09-7E8A80B226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058" t="47314" r="5666" b="4804"/>
          <a:stretch/>
        </p:blipFill>
        <p:spPr>
          <a:xfrm>
            <a:off x="0" y="30162"/>
            <a:ext cx="9151272" cy="6218238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F4DEA1E-1D7D-48B1-9FFC-063049EA12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4040" y="6254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010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Non-Subsidized Amounts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12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732983-C738-418D-963C-535BB53760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85FC0C-8508-4D40-9749-36F2961E9D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834" t="46860" r="11667" b="5302"/>
          <a:stretch/>
        </p:blipFill>
        <p:spPr>
          <a:xfrm>
            <a:off x="114300" y="742462"/>
            <a:ext cx="8915400" cy="5715001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A072B54-B103-4024-B152-1181CACCB0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72400" y="6246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9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85800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Contact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2999"/>
            <a:ext cx="8229600" cy="557847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*Offices currently closed to in-person visits*</a:t>
            </a:r>
          </a:p>
          <a:p>
            <a:pPr marL="0" indent="0" algn="ctr">
              <a:buNone/>
            </a:pPr>
            <a:endParaRPr lang="en-US" sz="900" dirty="0">
              <a:solidFill>
                <a:srgbClr val="FF0000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Albuquerque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6300 Jefferson St. NE, Suite 150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Albuquerque, NM 87109</a:t>
            </a:r>
          </a:p>
          <a:p>
            <a:pPr marL="0" indent="0" algn="ctr">
              <a:buNone/>
            </a:pPr>
            <a:endParaRPr lang="en-US" sz="12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Santa Fe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33 Plaza La Prensa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Santa Fe, NM 87507</a:t>
            </a:r>
          </a:p>
          <a:p>
            <a:pPr marL="0" indent="0" algn="ctr">
              <a:buNone/>
            </a:pPr>
            <a:endParaRPr lang="en-US" sz="17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Toll free phone number: 1-800-233-2576</a:t>
            </a: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email: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4"/>
              </a:rPr>
              <a:t>customerservice@state.nm.us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website: </a:t>
            </a: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  <a:hlinkClick r:id="rId5"/>
              </a:rPr>
              <a:t>www.nmrhca.org</a:t>
            </a:r>
            <a:endParaRPr lang="en-US" sz="28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13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506D04-778F-4FE8-BE26-C624348E91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96200" y="6234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7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2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38200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Introduction and 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New Mexico Retiree Health Care Act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Created in July 1990 (no appropriation/ no material prefunding period)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Began paying full benefits for over 16,000 members in January 1991 w/statutory limitations to premium increases until 2008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Board of Directors has broad authority to set plan parameters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Legislature retains authority over employer/employee contribution levels</a:t>
            </a:r>
            <a:endParaRPr lang="en-US" sz="2000" b="1" u="sng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Purpose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To provide comprehensive core group health insurance for persons who have retired from certain public service in New Mexico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In 2020, financial planner Fidelity assumes a couple retiring at the age of 65 can expect to incur $295,000 of medical expenses during retirement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.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Average PERA Pension – $2,500 per month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Average ERB Pension – $1,901 per month</a:t>
            </a:r>
          </a:p>
          <a:p>
            <a:pPr lvl="1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Average Social Security Benefit – $1,514 per month</a:t>
            </a:r>
          </a:p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18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2</a:t>
            </a:fld>
            <a:endParaRPr lang="en-US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9C5EA1-ADFA-4233-AF05-239F1D60C0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5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3200" b="1" dirty="0">
                <a:effectLst/>
                <a:latin typeface="Calibri" panose="020F0502020204030204" pitchFamily="34" charset="0"/>
              </a:rPr>
              <a:t>Composition, Budget &amp; Finances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25780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Composition</a:t>
            </a:r>
          </a:p>
          <a:p>
            <a:pPr lvl="0"/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Employer Groups 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Schools - 50% 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State Agencies - 25% 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</a:rPr>
              <a:t>Local Government  - 25% </a:t>
            </a:r>
          </a:p>
          <a:p>
            <a:pPr lvl="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Active employees </a:t>
            </a:r>
            <a:r>
              <a:rPr lang="en-US" sz="1800">
                <a:solidFill>
                  <a:schemeClr val="tx1"/>
                </a:solidFill>
                <a:latin typeface="Calibri" panose="020F0502020204030204" pitchFamily="34" charset="0"/>
              </a:rPr>
              <a:t>– 92,000</a:t>
            </a: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lvl="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Participants – 64,500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FY21 Operating Budget — $361 million</a:t>
            </a: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Healthcare Benefits - $358 million</a:t>
            </a: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</a:rPr>
              <a:t>Program Support - $3.1 million (24 FTE)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Sources of Revenue: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Employee/employer contributions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Retiree contributions (monthly premiums)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Tax Suspense Fund Distributions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Medicare Part D Reimbursements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Miscellaneous / Interest</a:t>
            </a:r>
          </a:p>
          <a:p>
            <a:pPr lvl="1"/>
            <a:endParaRPr lang="en-US" sz="1400" dirty="0">
              <a:solidFill>
                <a:prstClr val="black">
                  <a:lumMod val="50000"/>
                  <a:lumOff val="50000"/>
                </a:prst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3</a:t>
            </a:fld>
            <a:endParaRPr lang="en-US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E1748A7-063F-45CE-838A-8253E8313E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52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9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sz="3200" b="1" dirty="0">
                <a:effectLst/>
                <a:latin typeface="Calibri" panose="020F0502020204030204" pitchFamily="34" charset="0"/>
              </a:rPr>
              <a:t>Eligibility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3340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Eligible Retiree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If you receive a disability or normal retirement benefit from either PERA/ERB from a participating employer and have contributed to NMRHCA for at least 5 years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Eligible Dependent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Spouse (must provide copy of marriage certificate)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Domestic partner (must provide signed and notarized affidavit attesting to partnership)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Same coverage as spouse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Dependents of domestic partners are eligible for benefits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May require additional proof of domestic partnership</a:t>
            </a:r>
          </a:p>
          <a:p>
            <a:pPr lvl="1"/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</a:rPr>
              <a:t>Termination of domestic partnership must be reported to NMRHCA within 31 days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Dependent Children (until age 26)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Natural child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Legally adopted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Stepchild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A child for whom the retiree is the legal guardian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Foster child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Must provide a copy of birth certificate(s) and court documents (if applicable) to NMRHCA</a:t>
            </a:r>
          </a:p>
          <a:p>
            <a:pPr marL="0" indent="0">
              <a:buNone/>
            </a:pPr>
            <a:r>
              <a:rPr lang="en-US" sz="1000" dirty="0">
                <a:solidFill>
                  <a:schemeClr val="tx1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4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B009A2-0421-44F8-BCFA-01B882B4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6996" y="61118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7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Enrollment Process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7848599" cy="5334000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Initial Enrollment Period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Submission of paperwork recommended 60-31 days prior to retirement date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Must enroll within 31 days of last day of current medical coverage or retirement date on record with PERA/ERB, whichever is later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Failure to enroll within designated timeframe will prevent enrollment until next OPEN ENROLLMENT PERIOD (2023, 2025, 2027, etc.)</a:t>
            </a:r>
          </a:p>
          <a:p>
            <a:pPr marL="1143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Return to Work 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If you accept a job that offers benefits, you are required to enroll in those medical benefits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If your employer does not offer medical coverage, you will need to submit a letter from your employer verifying that no insurance is offered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Eligible to join/re-join NMRHCA when loss of coverage occurs</a:t>
            </a:r>
          </a:p>
          <a:p>
            <a:pPr marL="11430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Cancellation of Coverage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Submit written request to NMRHCA prior to the first day of the month in which termination is requested --- </a:t>
            </a:r>
            <a:r>
              <a:rPr lang="en-US" sz="1800" u="sng" dirty="0">
                <a:solidFill>
                  <a:schemeClr val="tx1"/>
                </a:solidFill>
                <a:latin typeface="Calibri" panose="020F0502020204030204" pitchFamily="34" charset="0"/>
              </a:rPr>
              <a:t>effective date of cancellation is not retroactive.</a:t>
            </a:r>
          </a:p>
          <a:p>
            <a:pPr marL="400050" indent="-285750"/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Loss of eligibility – death (not for spouse), divorce, termination of domestic partnership. </a:t>
            </a:r>
          </a:p>
          <a:p>
            <a:pPr marL="400050" indent="-285750"/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5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96B1502-4270-4B47-985F-6A9183F8F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676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72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762000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Enrollment Process - Medicare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066800"/>
            <a:ext cx="7848599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</a:rPr>
              <a:t>The Centers for Medicare and Medicare Services (CMS)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Retiree must enroll in Medicare Parts A and B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Medicare will become Primary Payer </a:t>
            </a:r>
          </a:p>
          <a:p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</a:rPr>
              <a:t>Retirees and eligible dependents are not allowed to remain on Pre-Medicare plans, if Medicare Eligible</a:t>
            </a:r>
          </a:p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Please contact your local Social Security Office 90 days prior to turning 65 (if you do not receive your Medicare enrollment application)</a:t>
            </a:r>
          </a:p>
          <a:p>
            <a:r>
              <a:rPr lang="en-US" sz="2000" u="sng" dirty="0">
                <a:solidFill>
                  <a:schemeClr val="tx1"/>
                </a:solidFill>
                <a:latin typeface="Calibri" panose="020F0502020204030204" pitchFamily="34" charset="0"/>
              </a:rPr>
              <a:t>NMRHCA will send notice of Medicare options available, if you do not actively select a Medicare Plan, you will be automatically defaulted to the appropriate Medicare Advantage plan beginning the month in which you become Medicare eligible, until the next Switch Enrollment period</a:t>
            </a:r>
          </a:p>
          <a:p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*NMRHCA offers in-depth sessions on the Medicare process and how our plans work with Medicare. Go to 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hlinkClick r:id="rId4"/>
              </a:rPr>
              <a:t>www.nmrhca.org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</a:rPr>
              <a:t> for a schedule.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6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3C80218-E6A7-4C02-AC6B-9DFAAF1DD9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91400" y="6066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z="3400" b="1" dirty="0">
                <a:effectLst/>
                <a:latin typeface="Calibri" panose="020F0502020204030204" pitchFamily="34" charset="0"/>
              </a:rPr>
              <a:t>Plans Currently Available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Pre-Medicare (2021)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Presbyterian Health Plan (PHP) Value Option ($1,500 deductible / $5,500 OOP Max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BCBS Value Plan ($1,500 deductible / $5,500 OOP Max)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PHP Premier Plan ($800 deductible / $4,500 OOP Max)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BCBS Premier Plan (3-Tier Option — $500/$3,000 | $800/$4,500 | $1,500/$6,000 )</a:t>
            </a:r>
          </a:p>
          <a:p>
            <a:pPr marL="0" indent="0">
              <a:buNone/>
            </a:pPr>
            <a:endParaRPr lang="en-US" sz="1800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</a:rPr>
              <a:t>Medicare (2021)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BCBS Medicare Supplement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Presbyterian MA Plan I &amp; II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BCBS MA Plan I &amp; II</a:t>
            </a:r>
          </a:p>
          <a:p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Humana MA Plan I &amp; II</a:t>
            </a:r>
          </a:p>
          <a:p>
            <a:r>
              <a:rPr lang="en-US" sz="1800" dirty="0" err="1">
                <a:solidFill>
                  <a:schemeClr val="tx1"/>
                </a:solidFill>
                <a:latin typeface="Calibri" panose="020F0502020204030204" pitchFamily="34" charset="0"/>
              </a:rPr>
              <a:t>UnitedHealthcare</a:t>
            </a: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 Plan I &amp; II</a:t>
            </a:r>
          </a:p>
          <a:p>
            <a:pPr marL="0" indent="0">
              <a:buNone/>
            </a:pPr>
            <a: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</a:rPr>
              <a:t>Deductibles, coinsurance, copays, premiums and annual out of pocket maximums vary</a:t>
            </a:r>
          </a:p>
          <a:p>
            <a:pPr marL="0" indent="0">
              <a:buNone/>
            </a:pPr>
            <a:endParaRPr lang="en-US" sz="1800" b="1" u="sng" dirty="0">
              <a:solidFill>
                <a:schemeClr val="tx1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1800" b="1" u="sng" dirty="0">
                <a:solidFill>
                  <a:schemeClr val="tx1"/>
                </a:solidFill>
                <a:latin typeface="Calibri" panose="020F0502020204030204" pitchFamily="34" charset="0"/>
              </a:rPr>
              <a:t>*Please see 2021 Summary of Benefits for additional details and comparisons</a:t>
            </a:r>
          </a:p>
          <a:p>
            <a:pPr marL="0" indent="0">
              <a:buNone/>
            </a:pP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</a:rPr>
              <a:t>Go to </a:t>
            </a:r>
            <a:r>
              <a:rPr lang="en-US" sz="1800" u="sng" dirty="0" err="1">
                <a:solidFill>
                  <a:srgbClr val="FF0000"/>
                </a:solidFill>
                <a:latin typeface="Calibri" panose="020F0502020204030204" pitchFamily="34" charset="0"/>
              </a:rPr>
              <a:t>NMRHCA.org</a:t>
            </a:r>
            <a:r>
              <a:rPr lang="en-US" sz="1800" u="sng" dirty="0">
                <a:solidFill>
                  <a:srgbClr val="FF0000"/>
                </a:solidFill>
                <a:latin typeface="Calibri" panose="020F0502020204030204" pitchFamily="34" charset="0"/>
              </a:rPr>
              <a:t> — Retirees tab drop-down menu, click on Forms and Important Information, then click on 2021 Summary of Benefits booklet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7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509D28-C7AA-4314-8925-1BA55083D3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43800" y="60499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0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Voluntary Benefits &amp; Payment of Premiums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Voluntary Plans (Retiree pay all)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Dental — Delta Dental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Basic / Comprehensive Coverage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Vision – Davis Vision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Life Insurance – The Standard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Premiums vary by age band and coverage level</a:t>
            </a:r>
          </a:p>
          <a:p>
            <a:pPr lvl="1"/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Amounts up to $60,000 available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Payment of Monthly Premiums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Monthly premiums will be ACH deducted from checking account (first two months premiums required at sign-up)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For ERB employees, no longer available through pension deduction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8</a:t>
            </a:fld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E314C57-310E-488E-AC63-0428FE1B0B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91400" y="6019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85800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</a:rPr>
              <a:t>Important Information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25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Switch Enrollment – Every Year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Open Enrollment – January 2023, 2025, 2027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Medicare Default Strategy Update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In 2021, both plans – UHC MA Plan I</a:t>
            </a:r>
          </a:p>
          <a:p>
            <a:r>
              <a:rPr lang="en-US" u="sng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9 Medicare Options Available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July 31, 2021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Minimum Age 55 to qualify for subsidy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25 years of service required to receive maximum subsidy</a:t>
            </a:r>
          </a:p>
          <a:p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The new rules DO NOT APPLY to members of enhanced plans (police, firefighters, corrections officers, peace officers, judges)</a:t>
            </a:r>
          </a:p>
          <a:p>
            <a:pPr marL="0" indent="0">
              <a:buNone/>
            </a:pPr>
            <a:endParaRPr lang="en-US" sz="3200" dirty="0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622D7B-75C4-411C-976E-A68D13B78CD8}" type="slidenum">
              <a:rPr lang="en-US" smtClean="0"/>
              <a:t>9</a:t>
            </a:fld>
            <a:endParaRPr lang="en-US"/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192753-5CE1-42BD-89E3-BFF6DBBDC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00" y="6051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353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51129</TotalTime>
  <Words>1064</Words>
  <Application>Microsoft Office PowerPoint</Application>
  <PresentationFormat>On-screen Show (4:3)</PresentationFormat>
  <Paragraphs>138</Paragraphs>
  <Slides>13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Gothic</vt:lpstr>
      <vt:lpstr>Courier New</vt:lpstr>
      <vt:lpstr>Helvetica Neue Light</vt:lpstr>
      <vt:lpstr>Palatino Linotype</vt:lpstr>
      <vt:lpstr>Executive</vt:lpstr>
      <vt:lpstr>            Eligibility, Enrollment and Program Information 2021 Calendar Year Barbara Herrera Santa Fe Customer Service Supervisor</vt:lpstr>
      <vt:lpstr>Introduction and Background</vt:lpstr>
      <vt:lpstr>Composition, Budget &amp; Finances</vt:lpstr>
      <vt:lpstr>Eligibility Requirements</vt:lpstr>
      <vt:lpstr>Enrollment Process</vt:lpstr>
      <vt:lpstr>Enrollment Process - Medicare</vt:lpstr>
      <vt:lpstr>Plans Currently Available</vt:lpstr>
      <vt:lpstr>Voluntary Benefits &amp; Payment of Premiums</vt:lpstr>
      <vt:lpstr>Important Information</vt:lpstr>
      <vt:lpstr>20-Year Rate Sheet</vt:lpstr>
      <vt:lpstr>25-Year Rate Sheet</vt:lpstr>
      <vt:lpstr>Non-Subsidized Amounts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Tyndall</dc:creator>
  <cp:lastModifiedBy>Angelino, Trinity, NMRHCA</cp:lastModifiedBy>
  <cp:revision>503</cp:revision>
  <cp:lastPrinted>2019-07-16T21:52:45Z</cp:lastPrinted>
  <dcterms:created xsi:type="dcterms:W3CDTF">2012-09-06T14:32:50Z</dcterms:created>
  <dcterms:modified xsi:type="dcterms:W3CDTF">2021-06-07T22:11:29Z</dcterms:modified>
</cp:coreProperties>
</file>