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99" r:id="rId1"/>
  </p:sldMasterIdLst>
  <p:notesMasterIdLst>
    <p:notesMasterId r:id="rId15"/>
  </p:notesMasterIdLst>
  <p:sldIdLst>
    <p:sldId id="256" r:id="rId2"/>
    <p:sldId id="317" r:id="rId3"/>
    <p:sldId id="318" r:id="rId4"/>
    <p:sldId id="322" r:id="rId5"/>
    <p:sldId id="323" r:id="rId6"/>
    <p:sldId id="324" r:id="rId7"/>
    <p:sldId id="325" r:id="rId8"/>
    <p:sldId id="330" r:id="rId9"/>
    <p:sldId id="320" r:id="rId10"/>
    <p:sldId id="327" r:id="rId11"/>
    <p:sldId id="328" r:id="rId12"/>
    <p:sldId id="329" r:id="rId13"/>
    <p:sldId id="326" r:id="rId14"/>
  </p:sldIdLst>
  <p:sldSz cx="9144000" cy="6858000" type="screen4x3"/>
  <p:notesSz cx="7053263" cy="93567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22932" autoAdjust="0"/>
    <p:restoredTop sz="96467" autoAdjust="0"/>
  </p:normalViewPr>
  <p:slideViewPr>
    <p:cSldViewPr>
      <p:cViewPr>
        <p:scale>
          <a:sx n="160" d="100"/>
          <a:sy n="160" d="100"/>
        </p:scale>
        <p:origin x="-2016" y="5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56414" cy="467837"/>
          </a:xfrm>
          <a:prstGeom prst="rect">
            <a:avLst/>
          </a:prstGeom>
        </p:spPr>
        <p:txBody>
          <a:bodyPr vert="horz" lIns="93749" tIns="46874" rIns="93749" bIns="46874" rtlCol="0"/>
          <a:lstStyle>
            <a:lvl1pPr algn="l">
              <a:defRPr sz="1200"/>
            </a:lvl1pPr>
          </a:lstStyle>
          <a:p>
            <a:endParaRPr lang="en-US" dirty="0"/>
          </a:p>
        </p:txBody>
      </p:sp>
      <p:sp>
        <p:nvSpPr>
          <p:cNvPr id="3" name="Date Placeholder 2"/>
          <p:cNvSpPr>
            <a:spLocks noGrp="1"/>
          </p:cNvSpPr>
          <p:nvPr>
            <p:ph type="dt" idx="1"/>
          </p:nvPr>
        </p:nvSpPr>
        <p:spPr>
          <a:xfrm>
            <a:off x="3995219" y="0"/>
            <a:ext cx="3056414" cy="467837"/>
          </a:xfrm>
          <a:prstGeom prst="rect">
            <a:avLst/>
          </a:prstGeom>
        </p:spPr>
        <p:txBody>
          <a:bodyPr vert="horz" lIns="93749" tIns="46874" rIns="93749" bIns="46874" rtlCol="0"/>
          <a:lstStyle>
            <a:lvl1pPr algn="r">
              <a:defRPr sz="1200"/>
            </a:lvl1pPr>
          </a:lstStyle>
          <a:p>
            <a:fld id="{1252089E-4D0F-1B47-B350-5DFBCF318840}" type="datetimeFigureOut">
              <a:rPr lang="en-US" smtClean="0"/>
              <a:t>2/10/21</a:t>
            </a:fld>
            <a:endParaRPr lang="en-US" dirty="0"/>
          </a:p>
        </p:txBody>
      </p:sp>
      <p:sp>
        <p:nvSpPr>
          <p:cNvPr id="4" name="Slide Image Placeholder 3"/>
          <p:cNvSpPr>
            <a:spLocks noGrp="1" noRot="1" noChangeAspect="1"/>
          </p:cNvSpPr>
          <p:nvPr>
            <p:ph type="sldImg" idx="2"/>
          </p:nvPr>
        </p:nvSpPr>
        <p:spPr>
          <a:xfrm>
            <a:off x="1189038" y="703263"/>
            <a:ext cx="4676775" cy="3506787"/>
          </a:xfrm>
          <a:prstGeom prst="rect">
            <a:avLst/>
          </a:prstGeom>
          <a:noFill/>
          <a:ln w="12700">
            <a:solidFill>
              <a:prstClr val="black"/>
            </a:solidFill>
          </a:ln>
        </p:spPr>
        <p:txBody>
          <a:bodyPr vert="horz" lIns="93749" tIns="46874" rIns="93749" bIns="46874" rtlCol="0" anchor="ctr"/>
          <a:lstStyle/>
          <a:p>
            <a:endParaRPr lang="en-US" dirty="0"/>
          </a:p>
        </p:txBody>
      </p:sp>
      <p:sp>
        <p:nvSpPr>
          <p:cNvPr id="5" name="Notes Placeholder 4"/>
          <p:cNvSpPr>
            <a:spLocks noGrp="1"/>
          </p:cNvSpPr>
          <p:nvPr>
            <p:ph type="body" sz="quarter" idx="3"/>
          </p:nvPr>
        </p:nvSpPr>
        <p:spPr>
          <a:xfrm>
            <a:off x="705327" y="4444445"/>
            <a:ext cx="5642610" cy="4210527"/>
          </a:xfrm>
          <a:prstGeom prst="rect">
            <a:avLst/>
          </a:prstGeom>
        </p:spPr>
        <p:txBody>
          <a:bodyPr vert="horz" lIns="93749" tIns="46874" rIns="93749" bIns="4687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87264"/>
            <a:ext cx="3056414" cy="467837"/>
          </a:xfrm>
          <a:prstGeom prst="rect">
            <a:avLst/>
          </a:prstGeom>
        </p:spPr>
        <p:txBody>
          <a:bodyPr vert="horz" lIns="93749" tIns="46874" rIns="93749" bIns="4687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219" y="8887264"/>
            <a:ext cx="3056414" cy="467837"/>
          </a:xfrm>
          <a:prstGeom prst="rect">
            <a:avLst/>
          </a:prstGeom>
        </p:spPr>
        <p:txBody>
          <a:bodyPr vert="horz" lIns="93749" tIns="46874" rIns="93749" bIns="46874" rtlCol="0" anchor="b"/>
          <a:lstStyle>
            <a:lvl1pPr algn="r">
              <a:defRPr sz="1200"/>
            </a:lvl1pPr>
          </a:lstStyle>
          <a:p>
            <a:fld id="{46634B7F-9675-0C4E-8AD3-469A29327A70}" type="slidenum">
              <a:rPr lang="en-US" smtClean="0"/>
              <a:t>‹#›</a:t>
            </a:fld>
            <a:endParaRPr lang="en-US" dirty="0"/>
          </a:p>
        </p:txBody>
      </p:sp>
    </p:spTree>
    <p:extLst>
      <p:ext uri="{BB962C8B-B14F-4D97-AF65-F5344CB8AC3E}">
        <p14:creationId xmlns:p14="http://schemas.microsoft.com/office/powerpoint/2010/main" val="274905170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634B7F-9675-0C4E-8AD3-469A29327A70}" type="slidenum">
              <a:rPr lang="en-US" smtClean="0"/>
              <a:t>1</a:t>
            </a:fld>
            <a:endParaRPr lang="en-US" dirty="0"/>
          </a:p>
        </p:txBody>
      </p:sp>
    </p:spTree>
    <p:extLst>
      <p:ext uri="{BB962C8B-B14F-4D97-AF65-F5344CB8AC3E}">
        <p14:creationId xmlns:p14="http://schemas.microsoft.com/office/powerpoint/2010/main" val="4008704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9C78C3B-76E0-4D2A-ADAE-D3BC2739C75A}" type="datetime1">
              <a:rPr lang="en-US" smtClean="0"/>
              <a:t>2/10/21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622D7B-75C4-411C-976E-A68D13B78CD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300662-D982-423D-8E05-5642D103C125}" type="datetime1">
              <a:rPr lang="en-US" smtClean="0"/>
              <a:t>2/10/21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622D7B-75C4-411C-976E-A68D13B78CD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1F249F-CEDE-42D6-A871-3EF3766A16CC}" type="datetime1">
              <a:rPr lang="en-US" smtClean="0"/>
              <a:t>2/10/21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622D7B-75C4-411C-976E-A68D13B78CD8}"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E5F5E1B-C8D3-4075-A7CD-2F528F60B673}" type="datetime1">
              <a:rPr lang="en-US" smtClean="0"/>
              <a:t>2/10/21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dirty="0"/>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extLst>
      <p:ext uri="{BB962C8B-B14F-4D97-AF65-F5344CB8AC3E}">
        <p14:creationId xmlns:p14="http://schemas.microsoft.com/office/powerpoint/2010/main" val="2266263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1EF6AD-4B70-4078-A965-B514B44596FF}" type="datetime1">
              <a:rPr lang="en-US" smtClean="0"/>
              <a:t>2/10/21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622D7B-75C4-411C-976E-A68D13B78CD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B73197-BBE2-4C22-8BA1-8C9615B194AA}" type="datetime1">
              <a:rPr lang="en-US" smtClean="0"/>
              <a:t>2/10/21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622D7B-75C4-411C-976E-A68D13B78CD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257DF9-3467-4833-A4AB-4E6581B7B34D}" type="datetime1">
              <a:rPr lang="en-US" smtClean="0"/>
              <a:t>2/10/21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622D7B-75C4-411C-976E-A68D13B78CD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B7009D-C954-4907-A061-E1E865AE9FD4}" type="datetime1">
              <a:rPr lang="en-US" smtClean="0"/>
              <a:t>2/10/21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622D7B-75C4-411C-976E-A68D13B78CD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70E899-748A-49F0-830D-1D3F7B6CC912}" type="datetime1">
              <a:rPr lang="en-US" smtClean="0"/>
              <a:t>2/10/21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622D7B-75C4-411C-976E-A68D13B78CD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3CDA71-B86B-4B51-BA71-A2B40A40C9DF}" type="datetime1">
              <a:rPr lang="en-US" smtClean="0"/>
              <a:t>2/10/21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622D7B-75C4-411C-976E-A68D13B78CD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46D3AC-CE63-4C50-8454-D9045E95833C}" type="datetime1">
              <a:rPr lang="en-US" smtClean="0"/>
              <a:t>2/10/21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622D7B-75C4-411C-976E-A68D13B78CD8}"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5E10942-8554-42C9-9D9F-474AB9319B8A}" type="datetime1">
              <a:rPr lang="en-US" smtClean="0"/>
              <a:t>2/10/21</a:t>
            </a:fld>
            <a:endParaRPr lang="en-US" dirty="0"/>
          </a:p>
        </p:txBody>
      </p:sp>
      <p:sp>
        <p:nvSpPr>
          <p:cNvPr id="9" name="Slide Number Placeholder 8"/>
          <p:cNvSpPr>
            <a:spLocks noGrp="1"/>
          </p:cNvSpPr>
          <p:nvPr>
            <p:ph type="sldNum" sz="quarter" idx="11"/>
          </p:nvPr>
        </p:nvSpPr>
        <p:spPr/>
        <p:txBody>
          <a:bodyPr/>
          <a:lstStyle/>
          <a:p>
            <a:fld id="{87622D7B-75C4-411C-976E-A68D13B78CD8}"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7622D7B-75C4-411C-976E-A68D13B78CD8}"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E515627-454A-407E-B243-5C10EDD3243D}" type="datetime1">
              <a:rPr lang="en-US" smtClean="0"/>
              <a:t>2/10/21</a:t>
            </a:fld>
            <a:endParaRPr lang="en-US" dirty="0"/>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4005" r:id="rId6"/>
    <p:sldLayoutId id="2147484006" r:id="rId7"/>
    <p:sldLayoutId id="2147484007" r:id="rId8"/>
    <p:sldLayoutId id="2147484008" r:id="rId9"/>
    <p:sldLayoutId id="2147484009" r:id="rId10"/>
    <p:sldLayoutId id="2147484010" r:id="rId11"/>
    <p:sldLayoutId id="2147484011" r:id="rId12"/>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www.medicare.gov/part-d/costs/catastrophic-coverage/drug-plan-catastrophic-coverage.html%231294" TargetMode="External"/><Relationship Id="rId4" Type="http://schemas.openxmlformats.org/officeDocument/2006/relationships/hyperlink" Target="http://www.medicare.gov/part-d/costs/catastrophic-coverage/drug-plan-catastrophic-coverage.html%231297" TargetMode="External"/><Relationship Id="rId1" Type="http://schemas.openxmlformats.org/officeDocument/2006/relationships/slideLayout" Target="../slideLayouts/slideLayout12.xml"/><Relationship Id="rId2" Type="http://schemas.openxmlformats.org/officeDocument/2006/relationships/hyperlink" Target="http://www.medicare.gov/part-d/costs/coverage-gap/part-d-coverage-gap.html%231391"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NMRHCA.wellness@state.nm.us" TargetMode="External"/><Relationship Id="rId4" Type="http://schemas.openxmlformats.org/officeDocument/2006/relationships/hyperlink" Target="https://www.nmrhca.org/" TargetMode="External"/><Relationship Id="rId1" Type="http://schemas.openxmlformats.org/officeDocument/2006/relationships/slideLayout" Target="../slideLayouts/slideLayout2.xml"/><Relationship Id="rId2" Type="http://schemas.openxmlformats.org/officeDocument/2006/relationships/hyperlink" Target="mailto:CustomerService@state.nm.u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medicare.gov/" TargetMode="External"/><Relationship Id="rId4" Type="http://schemas.openxmlformats.org/officeDocument/2006/relationships/hyperlink" Target="https://secure.ssa.gov/iClaim/rib" TargetMode="External"/><Relationship Id="rId1" Type="http://schemas.openxmlformats.org/officeDocument/2006/relationships/slideLayout" Target="../slideLayouts/slideLayout2.xml"/><Relationship Id="rId2" Type="http://schemas.openxmlformats.org/officeDocument/2006/relationships/hyperlink" Target="https://www.cms.gov/Medicare/Medicare.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523999"/>
            <a:ext cx="7162800" cy="1724867"/>
          </a:xfrm>
        </p:spPr>
        <p:txBody>
          <a:bodyPr>
            <a:normAutofit fontScale="90000"/>
          </a:bodyPr>
          <a:lstStyle/>
          <a:p>
            <a:r>
              <a:rPr lang="en-US" sz="3200" dirty="0" smtClean="0">
                <a:solidFill>
                  <a:schemeClr val="accent2"/>
                </a:solidFill>
              </a:rPr>
              <a:t/>
            </a:r>
            <a:br>
              <a:rPr lang="en-US" sz="3200" dirty="0" smtClean="0">
                <a:solidFill>
                  <a:schemeClr val="accent2"/>
                </a:solidFill>
              </a:rPr>
            </a:br>
            <a:r>
              <a:rPr lang="en-US" sz="3200" dirty="0" smtClean="0">
                <a:solidFill>
                  <a:schemeClr val="accent2"/>
                </a:solidFill>
              </a:rPr>
              <a:t/>
            </a:r>
            <a:br>
              <a:rPr lang="en-US" sz="3200" dirty="0" smtClean="0">
                <a:solidFill>
                  <a:schemeClr val="accent2"/>
                </a:solidFill>
              </a:rPr>
            </a:br>
            <a:r>
              <a:rPr lang="en-US" sz="3200" dirty="0">
                <a:solidFill>
                  <a:schemeClr val="accent2"/>
                </a:solidFill>
              </a:rPr>
              <a:t/>
            </a:r>
            <a:br>
              <a:rPr lang="en-US" sz="3200" dirty="0">
                <a:solidFill>
                  <a:schemeClr val="accent2"/>
                </a:solidFill>
              </a:rPr>
            </a:br>
            <a:r>
              <a:rPr lang="en-US" sz="3200" dirty="0" smtClean="0">
                <a:solidFill>
                  <a:schemeClr val="accent2"/>
                </a:solidFill>
              </a:rPr>
              <a:t/>
            </a:r>
            <a:br>
              <a:rPr lang="en-US" sz="3200" dirty="0" smtClean="0">
                <a:solidFill>
                  <a:schemeClr val="accent2"/>
                </a:solidFill>
              </a:rPr>
            </a:br>
            <a:r>
              <a:rPr lang="en-US" sz="3200" dirty="0" smtClean="0">
                <a:solidFill>
                  <a:schemeClr val="accent2"/>
                </a:solidFill>
              </a:rPr>
              <a:t/>
            </a:r>
            <a:br>
              <a:rPr lang="en-US" sz="3200" dirty="0" smtClean="0">
                <a:solidFill>
                  <a:schemeClr val="accent2"/>
                </a:solidFill>
              </a:rPr>
            </a:br>
            <a:r>
              <a:rPr lang="en-US" sz="3200" dirty="0">
                <a:solidFill>
                  <a:schemeClr val="accent2"/>
                </a:solidFill>
              </a:rPr>
              <a:t/>
            </a:r>
            <a:br>
              <a:rPr lang="en-US" sz="3200" dirty="0">
                <a:solidFill>
                  <a:schemeClr val="accent2"/>
                </a:solidFill>
              </a:rPr>
            </a:br>
            <a:r>
              <a:rPr lang="en-US" sz="3200" dirty="0" smtClean="0">
                <a:solidFill>
                  <a:schemeClr val="accent2"/>
                </a:solidFill>
              </a:rPr>
              <a:t/>
            </a:r>
            <a:br>
              <a:rPr lang="en-US" sz="3200" dirty="0" smtClean="0">
                <a:solidFill>
                  <a:schemeClr val="accent2"/>
                </a:solidFill>
              </a:rPr>
            </a:br>
            <a:r>
              <a:rPr lang="en-US" sz="3200" dirty="0">
                <a:solidFill>
                  <a:schemeClr val="accent2"/>
                </a:solidFill>
              </a:rPr>
              <a:t/>
            </a:r>
            <a:br>
              <a:rPr lang="en-US" sz="3200" dirty="0">
                <a:solidFill>
                  <a:schemeClr val="accent2"/>
                </a:solidFill>
              </a:rPr>
            </a:br>
            <a:r>
              <a:rPr lang="en-US" sz="3200" dirty="0" smtClean="0">
                <a:solidFill>
                  <a:schemeClr val="accent2"/>
                </a:solidFill>
              </a:rPr>
              <a:t/>
            </a:r>
            <a:br>
              <a:rPr lang="en-US" sz="3200" dirty="0" smtClean="0">
                <a:solidFill>
                  <a:schemeClr val="accent2"/>
                </a:solidFill>
              </a:rPr>
            </a:br>
            <a:r>
              <a:rPr lang="en-US" sz="3200" dirty="0">
                <a:solidFill>
                  <a:schemeClr val="accent2"/>
                </a:solidFill>
              </a:rPr>
              <a:t/>
            </a:r>
            <a:br>
              <a:rPr lang="en-US" sz="3200" dirty="0">
                <a:solidFill>
                  <a:schemeClr val="accent2"/>
                </a:solidFill>
              </a:rPr>
            </a:br>
            <a:r>
              <a:rPr lang="en-US" sz="3200" dirty="0" smtClean="0">
                <a:solidFill>
                  <a:schemeClr val="accent2"/>
                </a:solidFill>
              </a:rPr>
              <a:t/>
            </a:r>
            <a:br>
              <a:rPr lang="en-US" sz="3200" dirty="0" smtClean="0">
                <a:solidFill>
                  <a:schemeClr val="accent2"/>
                </a:solidFill>
              </a:rPr>
            </a:br>
            <a:r>
              <a:rPr lang="en-US" sz="3200" dirty="0">
                <a:solidFill>
                  <a:schemeClr val="accent2"/>
                </a:solidFill>
              </a:rPr>
              <a:t/>
            </a:r>
            <a:br>
              <a:rPr lang="en-US" sz="3200" dirty="0">
                <a:solidFill>
                  <a:schemeClr val="accent2"/>
                </a:solidFill>
              </a:rPr>
            </a:br>
            <a:r>
              <a:rPr lang="en-US" sz="3200" dirty="0" smtClean="0">
                <a:solidFill>
                  <a:schemeClr val="accent2"/>
                </a:solidFill>
              </a:rPr>
              <a:t/>
            </a:r>
            <a:br>
              <a:rPr lang="en-US" sz="3200" dirty="0" smtClean="0">
                <a:solidFill>
                  <a:schemeClr val="accent2"/>
                </a:solidFill>
              </a:rPr>
            </a:br>
            <a:r>
              <a:rPr lang="en-US" sz="2700" b="1" dirty="0">
                <a:solidFill>
                  <a:schemeClr val="accent2"/>
                </a:solidFill>
              </a:rPr>
              <a:t/>
            </a:r>
            <a:br>
              <a:rPr lang="en-US" sz="2700" b="1" dirty="0">
                <a:solidFill>
                  <a:schemeClr val="accent2"/>
                </a:solidFill>
              </a:rPr>
            </a:br>
            <a:endParaRPr lang="en-US" sz="2700" dirty="0">
              <a:solidFill>
                <a:schemeClr val="accent1">
                  <a:lumMod val="75000"/>
                </a:schemeClr>
              </a:solidFill>
              <a:latin typeface="Helvetica Neue Light"/>
              <a:cs typeface="Helvetica Neue Light"/>
            </a:endParaRPr>
          </a:p>
        </p:txBody>
      </p:sp>
      <p:sp>
        <p:nvSpPr>
          <p:cNvPr id="3" name="Subtitle 2"/>
          <p:cNvSpPr>
            <a:spLocks noGrp="1"/>
          </p:cNvSpPr>
          <p:nvPr>
            <p:ph type="subTitle" idx="1"/>
          </p:nvPr>
        </p:nvSpPr>
        <p:spPr>
          <a:xfrm>
            <a:off x="1322921" y="3810000"/>
            <a:ext cx="6498159" cy="1066800"/>
          </a:xfrm>
        </p:spPr>
        <p:txBody>
          <a:bodyPr>
            <a:noAutofit/>
          </a:bodyPr>
          <a:lstStyle/>
          <a:p>
            <a:r>
              <a:rPr lang="en-US" sz="4400" dirty="0" smtClean="0">
                <a:solidFill>
                  <a:schemeClr val="tx1">
                    <a:lumMod val="50000"/>
                    <a:lumOff val="50000"/>
                  </a:schemeClr>
                </a:solidFill>
                <a:latin typeface="Calibri" panose="020F0502020204030204" pitchFamily="34" charset="0"/>
                <a:cs typeface="Helvetica Neue Light"/>
              </a:rPr>
              <a:t>Medicare Eligibility and Enrollment Information</a:t>
            </a:r>
          </a:p>
        </p:txBody>
      </p:sp>
      <p:pic>
        <p:nvPicPr>
          <p:cNvPr id="6" name="Picture 5" descr="NMRHCA_Logo_CMYK.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0" y="1524000"/>
            <a:ext cx="2971800" cy="2286000"/>
          </a:xfrm>
          <a:prstGeom prst="rect">
            <a:avLst/>
          </a:prstGeom>
        </p:spPr>
      </p:pic>
    </p:spTree>
    <p:extLst>
      <p:ext uri="{BB962C8B-B14F-4D97-AF65-F5344CB8AC3E}">
        <p14:creationId xmlns:p14="http://schemas.microsoft.com/office/powerpoint/2010/main" val="382759091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524750" cy="430306"/>
          </a:xfrm>
        </p:spPr>
        <p:txBody>
          <a:bodyPr>
            <a:normAutofit fontScale="90000"/>
          </a:bodyPr>
          <a:lstStyle/>
          <a:p>
            <a:pPr algn="ctr"/>
            <a:r>
              <a:rPr lang="en-US" sz="2400" b="1" dirty="0">
                <a:latin typeface="Calibri" panose="020F0502020204030204" pitchFamily="34" charset="0"/>
              </a:rPr>
              <a:t>Medicare </a:t>
            </a:r>
            <a:r>
              <a:rPr lang="en-US" sz="2400" b="1" dirty="0" smtClean="0">
                <a:latin typeface="Calibri" panose="020F0502020204030204" pitchFamily="34" charset="0"/>
              </a:rPr>
              <a:t>Supplement/Advantage </a:t>
            </a:r>
            <a:r>
              <a:rPr lang="en-US" sz="2400" b="1" dirty="0">
                <a:latin typeface="Calibri" panose="020F0502020204030204" pitchFamily="34" charset="0"/>
              </a:rPr>
              <a:t>Plans – PPO and HMO Plans I</a:t>
            </a:r>
            <a:endParaRPr lang="en-US" sz="2400" dirty="0">
              <a:latin typeface="Calibri" panose="020F0502020204030204" pitchFamily="34" charset="0"/>
            </a:endParaRPr>
          </a:p>
        </p:txBody>
      </p:sp>
      <p:graphicFrame>
        <p:nvGraphicFramePr>
          <p:cNvPr id="5" name="Content Placeholder 3"/>
          <p:cNvGraphicFramePr>
            <a:graphicFrameLocks noGrp="1"/>
          </p:cNvGraphicFramePr>
          <p:nvPr>
            <p:ph sz="half" idx="1"/>
            <p:extLst>
              <p:ext uri="{D42A27DB-BD31-4B8C-83A1-F6EECF244321}">
                <p14:modId xmlns:p14="http://schemas.microsoft.com/office/powerpoint/2010/main" val="331116865"/>
              </p:ext>
            </p:extLst>
          </p:nvPr>
        </p:nvGraphicFramePr>
        <p:xfrm>
          <a:off x="152400" y="762000"/>
          <a:ext cx="8158164" cy="5787659"/>
        </p:xfrm>
        <a:graphic>
          <a:graphicData uri="http://schemas.openxmlformats.org/drawingml/2006/table">
            <a:tbl>
              <a:tblPr firstRow="1" firstCol="1" bandRow="1">
                <a:tableStyleId>{073A0DAA-6AF3-43AB-8588-CEC1D06C72B9}</a:tableStyleId>
              </a:tblPr>
              <a:tblGrid>
                <a:gridCol w="1586103"/>
                <a:gridCol w="1461897"/>
                <a:gridCol w="1219200"/>
                <a:gridCol w="1219200"/>
                <a:gridCol w="1447800"/>
                <a:gridCol w="141683"/>
                <a:gridCol w="1082281"/>
              </a:tblGrid>
              <a:tr h="716028">
                <a:tc>
                  <a:txBody>
                    <a:bodyPr/>
                    <a:lstStyle/>
                    <a:p>
                      <a:pPr marL="0" marR="0" algn="ctr">
                        <a:lnSpc>
                          <a:spcPct val="115000"/>
                        </a:lnSpc>
                        <a:spcBef>
                          <a:spcPts val="0"/>
                        </a:spcBef>
                        <a:spcAft>
                          <a:spcPts val="0"/>
                        </a:spcAft>
                      </a:pPr>
                      <a:r>
                        <a:rPr lang="en-US" sz="1400" u="none" strike="noStrike" dirty="0">
                          <a:effectLst/>
                        </a:rPr>
                        <a:t> </a:t>
                      </a:r>
                      <a:endParaRPr lang="en-US" sz="1400" dirty="0">
                        <a:effectLst/>
                      </a:endParaRPr>
                    </a:p>
                    <a:p>
                      <a:pPr marL="0" marR="0" algn="ctr">
                        <a:lnSpc>
                          <a:spcPct val="115000"/>
                        </a:lnSpc>
                        <a:spcBef>
                          <a:spcPts val="0"/>
                        </a:spcBef>
                        <a:spcAft>
                          <a:spcPts val="0"/>
                        </a:spcAft>
                      </a:pPr>
                      <a:r>
                        <a:rPr lang="en-US" sz="1400" u="sng" dirty="0">
                          <a:effectLst/>
                        </a:rPr>
                        <a:t>SERVICES</a:t>
                      </a:r>
                      <a:endParaRPr lang="en-US" sz="14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300" dirty="0" smtClean="0">
                          <a:effectLst/>
                        </a:rPr>
                        <a:t>BCBS SUPPLEMENT</a:t>
                      </a:r>
                      <a:r>
                        <a:rPr lang="en-US" sz="1300" baseline="0" dirty="0" smtClean="0">
                          <a:effectLst/>
                        </a:rPr>
                        <a:t> </a:t>
                      </a:r>
                      <a:r>
                        <a:rPr lang="en-US" sz="1400" dirty="0" smtClean="0">
                          <a:effectLst/>
                        </a:rPr>
                        <a:t>PPO</a:t>
                      </a:r>
                    </a:p>
                    <a:p>
                      <a:pPr marL="0" marR="0" algn="ctr">
                        <a:lnSpc>
                          <a:spcPct val="115000"/>
                        </a:lnSpc>
                        <a:spcBef>
                          <a:spcPts val="0"/>
                        </a:spcBef>
                        <a:spcAft>
                          <a:spcPts val="0"/>
                        </a:spcAft>
                      </a:pPr>
                      <a:r>
                        <a:rPr lang="en-US" sz="1400" dirty="0" smtClean="0">
                          <a:effectLst/>
                        </a:rPr>
                        <a:t>(Nationwide)</a:t>
                      </a:r>
                      <a:endParaRPr lang="en-US" sz="1400" dirty="0" smtClean="0">
                        <a:effectLst/>
                        <a:latin typeface="+mn-lt"/>
                        <a:ea typeface="Calibri"/>
                        <a:cs typeface="Times New Roman"/>
                      </a:endParaRPr>
                    </a:p>
                    <a:p>
                      <a:pPr marL="0" marR="0" algn="ctr">
                        <a:lnSpc>
                          <a:spcPct val="115000"/>
                        </a:lnSpc>
                        <a:spcBef>
                          <a:spcPts val="0"/>
                        </a:spcBef>
                        <a:spcAft>
                          <a:spcPts val="0"/>
                        </a:spcAft>
                      </a:pPr>
                      <a:endParaRPr lang="en-US" sz="14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400" dirty="0" smtClean="0">
                          <a:effectLst/>
                        </a:rPr>
                        <a:t>BCBS</a:t>
                      </a:r>
                    </a:p>
                    <a:p>
                      <a:pPr marL="0" marR="0" algn="ctr">
                        <a:lnSpc>
                          <a:spcPct val="115000"/>
                        </a:lnSpc>
                        <a:spcBef>
                          <a:spcPts val="0"/>
                        </a:spcBef>
                        <a:spcAft>
                          <a:spcPts val="0"/>
                        </a:spcAft>
                      </a:pPr>
                      <a:r>
                        <a:rPr lang="en-US" sz="1400" dirty="0" smtClean="0">
                          <a:effectLst/>
                        </a:rPr>
                        <a:t>HMO </a:t>
                      </a:r>
                    </a:p>
                    <a:p>
                      <a:pPr marL="0" marR="0" algn="ctr">
                        <a:lnSpc>
                          <a:spcPct val="115000"/>
                        </a:lnSpc>
                        <a:spcBef>
                          <a:spcPts val="0"/>
                        </a:spcBef>
                        <a:spcAft>
                          <a:spcPts val="0"/>
                        </a:spcAft>
                      </a:pPr>
                      <a:r>
                        <a:rPr lang="en-US" sz="1400" dirty="0" smtClean="0">
                          <a:effectLst/>
                        </a:rPr>
                        <a:t>(Statewide)</a:t>
                      </a:r>
                      <a:endParaRPr lang="en-US" sz="1400" dirty="0">
                        <a:effectLst/>
                        <a:latin typeface="+mn-lt"/>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400" dirty="0">
                          <a:effectLst/>
                        </a:rPr>
                        <a:t>PRESBYTERIAN </a:t>
                      </a:r>
                      <a:r>
                        <a:rPr lang="en-US" sz="1400" dirty="0" smtClean="0">
                          <a:effectLst/>
                        </a:rPr>
                        <a:t>HMO-POS</a:t>
                      </a:r>
                      <a:endParaRPr lang="en-US" sz="1400" dirty="0">
                        <a:effectLst/>
                      </a:endParaRPr>
                    </a:p>
                    <a:p>
                      <a:pPr marL="0" marR="0" algn="ctr">
                        <a:lnSpc>
                          <a:spcPct val="115000"/>
                        </a:lnSpc>
                        <a:spcBef>
                          <a:spcPts val="0"/>
                        </a:spcBef>
                        <a:spcAft>
                          <a:spcPts val="0"/>
                        </a:spcAft>
                      </a:pPr>
                      <a:r>
                        <a:rPr lang="en-US" sz="1400" dirty="0">
                          <a:effectLst/>
                        </a:rPr>
                        <a:t>(Statewide)</a:t>
                      </a:r>
                      <a:endParaRPr lang="en-US" sz="14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400" dirty="0" smtClean="0">
                          <a:effectLst/>
                        </a:rPr>
                        <a:t>UNITED HEALTHCARE PPO</a:t>
                      </a:r>
                    </a:p>
                    <a:p>
                      <a:pPr marL="0" marR="0" algn="ctr">
                        <a:lnSpc>
                          <a:spcPct val="115000"/>
                        </a:lnSpc>
                        <a:spcBef>
                          <a:spcPts val="0"/>
                        </a:spcBef>
                        <a:spcAft>
                          <a:spcPts val="0"/>
                        </a:spcAft>
                      </a:pPr>
                      <a:r>
                        <a:rPr lang="en-US" sz="1400" dirty="0" smtClean="0">
                          <a:effectLst/>
                        </a:rPr>
                        <a:t>(Nationwide)</a:t>
                      </a:r>
                      <a:endParaRPr lang="en-US" sz="1400" dirty="0">
                        <a:effectLst/>
                        <a:latin typeface="Calibri"/>
                        <a:ea typeface="Calibri"/>
                        <a:cs typeface="Times New Roman"/>
                      </a:endParaRPr>
                    </a:p>
                  </a:txBody>
                  <a:tcPr marL="37596" marR="37596" marT="0" marB="0"/>
                </a:tc>
                <a:tc gridSpan="2">
                  <a:txBody>
                    <a:bodyPr/>
                    <a:lstStyle/>
                    <a:p>
                      <a:pPr algn="ctr">
                        <a:lnSpc>
                          <a:spcPct val="114000"/>
                        </a:lnSpc>
                      </a:pPr>
                      <a:r>
                        <a:rPr lang="en-US" sz="1400" dirty="0" smtClean="0"/>
                        <a:t>HUMANA </a:t>
                      </a:r>
                    </a:p>
                    <a:p>
                      <a:pPr algn="ctr">
                        <a:lnSpc>
                          <a:spcPct val="114000"/>
                        </a:lnSpc>
                      </a:pPr>
                      <a:r>
                        <a:rPr lang="en-US" sz="1400" dirty="0" smtClean="0"/>
                        <a:t>PPO</a:t>
                      </a:r>
                      <a:r>
                        <a:rPr lang="en-US" sz="1400" baseline="0" dirty="0" smtClean="0"/>
                        <a:t> </a:t>
                      </a:r>
                    </a:p>
                    <a:p>
                      <a:pPr algn="ctr">
                        <a:lnSpc>
                          <a:spcPct val="114000"/>
                        </a:lnSpc>
                      </a:pPr>
                      <a:r>
                        <a:rPr lang="en-US" sz="1400" baseline="0" dirty="0" smtClean="0"/>
                        <a:t>(Nationwide)</a:t>
                      </a:r>
                      <a:endParaRPr lang="en-US" sz="1400" dirty="0"/>
                    </a:p>
                  </a:txBody>
                  <a:tcPr marL="37596" marR="37596" marT="0" marB="0"/>
                </a:tc>
                <a:tc hMerge="1">
                  <a:txBody>
                    <a:bodyPr/>
                    <a:lstStyle/>
                    <a:p>
                      <a:pPr algn="ctr">
                        <a:lnSpc>
                          <a:spcPct val="114000"/>
                        </a:lnSpc>
                      </a:pPr>
                      <a:endParaRPr lang="en-US" sz="1400" dirty="0"/>
                    </a:p>
                  </a:txBody>
                  <a:tcPr marL="37596" marR="37596" marT="0" marB="0"/>
                </a:tc>
              </a:tr>
              <a:tr h="222114">
                <a:tc>
                  <a:txBody>
                    <a:bodyPr/>
                    <a:lstStyle/>
                    <a:p>
                      <a:pPr marL="0" marR="0">
                        <a:lnSpc>
                          <a:spcPct val="115000"/>
                        </a:lnSpc>
                        <a:spcBef>
                          <a:spcPts val="0"/>
                        </a:spcBef>
                        <a:spcAft>
                          <a:spcPts val="0"/>
                        </a:spcAft>
                      </a:pPr>
                      <a:r>
                        <a:rPr lang="en-US" sz="1050" dirty="0">
                          <a:effectLst/>
                        </a:rPr>
                        <a:t>Annual Out-</a:t>
                      </a:r>
                      <a:r>
                        <a:rPr lang="en-US" sz="1050" dirty="0" smtClean="0">
                          <a:effectLst/>
                        </a:rPr>
                        <a:t>of-Pocket </a:t>
                      </a:r>
                      <a:r>
                        <a:rPr lang="en-US" sz="1050" dirty="0">
                          <a:effectLst/>
                        </a:rPr>
                        <a:t>Limit</a:t>
                      </a:r>
                      <a:endParaRPr lang="en-US" sz="1050" dirty="0">
                        <a:effectLst/>
                        <a:latin typeface="Calibri"/>
                        <a:ea typeface="Calibri"/>
                        <a:cs typeface="Times New Roman"/>
                      </a:endParaRPr>
                    </a:p>
                  </a:txBody>
                  <a:tcPr marL="37596" marR="37596" marT="0" marB="0"/>
                </a:tc>
                <a:tc>
                  <a:txBody>
                    <a:bodyPr/>
                    <a:lstStyle/>
                    <a:p>
                      <a:pPr marL="0" marR="0" algn="ctr">
                        <a:lnSpc>
                          <a:spcPct val="100000"/>
                        </a:lnSpc>
                        <a:spcBef>
                          <a:spcPts val="0"/>
                        </a:spcBef>
                        <a:spcAft>
                          <a:spcPts val="0"/>
                        </a:spcAft>
                      </a:pPr>
                      <a:r>
                        <a:rPr lang="en-US" sz="1200" dirty="0" smtClean="0">
                          <a:effectLst/>
                        </a:rPr>
                        <a:t>$203 Deductible</a:t>
                      </a:r>
                      <a:endParaRPr lang="en-US" sz="1200" dirty="0">
                        <a:effectLst/>
                        <a:latin typeface="+mn-lt"/>
                        <a:ea typeface="Calibri"/>
                        <a:cs typeface="Times New Roman"/>
                      </a:endParaRPr>
                    </a:p>
                  </a:txBody>
                  <a:tcPr marL="37596" marR="37596" marT="0" marB="0"/>
                </a:tc>
                <a:tc>
                  <a:txBody>
                    <a:bodyPr/>
                    <a:lstStyle/>
                    <a:p>
                      <a:pPr algn="ctr">
                        <a:lnSpc>
                          <a:spcPct val="100000"/>
                        </a:lnSpc>
                      </a:pPr>
                      <a:r>
                        <a:rPr lang="en-US" sz="1200" dirty="0" smtClean="0"/>
                        <a:t>$3,000</a:t>
                      </a:r>
                      <a:endParaRPr lang="en-US" sz="1200" dirty="0"/>
                    </a:p>
                  </a:txBody>
                  <a:tcPr marL="37596" marR="37596" marT="0" marB="0"/>
                </a:tc>
                <a:tc>
                  <a:txBody>
                    <a:bodyPr/>
                    <a:lstStyle/>
                    <a:p>
                      <a:pPr marL="0" marR="0" algn="ctr">
                        <a:lnSpc>
                          <a:spcPct val="100000"/>
                        </a:lnSpc>
                        <a:spcBef>
                          <a:spcPts val="0"/>
                        </a:spcBef>
                        <a:spcAft>
                          <a:spcPts val="0"/>
                        </a:spcAft>
                      </a:pPr>
                      <a:r>
                        <a:rPr lang="en-US" sz="1200" dirty="0">
                          <a:effectLst/>
                        </a:rPr>
                        <a:t>$</a:t>
                      </a:r>
                      <a:r>
                        <a:rPr lang="en-US" sz="1200" dirty="0" smtClean="0">
                          <a:effectLst/>
                        </a:rPr>
                        <a:t>2,500</a:t>
                      </a:r>
                      <a:endParaRPr lang="en-US" sz="1200" dirty="0">
                        <a:effectLst/>
                        <a:latin typeface="Calibri"/>
                        <a:ea typeface="Calibri"/>
                        <a:cs typeface="Times New Roman"/>
                      </a:endParaRPr>
                    </a:p>
                  </a:txBody>
                  <a:tcPr marL="37596" marR="37596" marT="0" marB="0"/>
                </a:tc>
                <a:tc>
                  <a:txBody>
                    <a:bodyPr/>
                    <a:lstStyle/>
                    <a:p>
                      <a:pPr marL="0" marR="0" algn="ctr">
                        <a:lnSpc>
                          <a:spcPct val="100000"/>
                        </a:lnSpc>
                        <a:spcBef>
                          <a:spcPts val="0"/>
                        </a:spcBef>
                        <a:spcAft>
                          <a:spcPts val="0"/>
                        </a:spcAft>
                      </a:pPr>
                      <a:r>
                        <a:rPr lang="en-US" sz="1200" dirty="0">
                          <a:effectLst/>
                        </a:rPr>
                        <a:t>$</a:t>
                      </a:r>
                      <a:r>
                        <a:rPr lang="en-US" sz="1200" dirty="0" smtClean="0">
                          <a:effectLst/>
                        </a:rPr>
                        <a:t>2,500</a:t>
                      </a:r>
                      <a:endParaRPr lang="en-US" sz="1200" dirty="0">
                        <a:effectLst/>
                        <a:latin typeface="Calibri"/>
                        <a:ea typeface="Calibri"/>
                        <a:cs typeface="Times New Roman"/>
                      </a:endParaRPr>
                    </a:p>
                  </a:txBody>
                  <a:tcPr marL="37596" marR="37596" marT="0" marB="0"/>
                </a:tc>
                <a:tc gridSpan="2">
                  <a:txBody>
                    <a:bodyPr/>
                    <a:lstStyle/>
                    <a:p>
                      <a:pPr algn="ctr">
                        <a:lnSpc>
                          <a:spcPct val="100000"/>
                        </a:lnSpc>
                      </a:pPr>
                      <a:r>
                        <a:rPr lang="en-US" sz="1200" dirty="0" smtClean="0"/>
                        <a:t>$3,500</a:t>
                      </a:r>
                      <a:endParaRPr lang="en-US" sz="1200" dirty="0"/>
                    </a:p>
                  </a:txBody>
                  <a:tcPr marL="37596" marR="37596" marT="0" marB="0"/>
                </a:tc>
                <a:tc hMerge="1">
                  <a:txBody>
                    <a:bodyPr/>
                    <a:lstStyle/>
                    <a:p>
                      <a:pPr algn="ctr">
                        <a:lnSpc>
                          <a:spcPct val="100000"/>
                        </a:lnSpc>
                      </a:pPr>
                      <a:endParaRPr lang="en-US" sz="1200" dirty="0"/>
                    </a:p>
                  </a:txBody>
                  <a:tcPr marL="37596" marR="37596" marT="0" marB="0"/>
                </a:tc>
              </a:tr>
              <a:tr h="204579">
                <a:tc gridSpan="7">
                  <a:txBody>
                    <a:bodyPr/>
                    <a:lstStyle/>
                    <a:p>
                      <a:pPr marL="0" marR="0" algn="ctr">
                        <a:lnSpc>
                          <a:spcPct val="115000"/>
                        </a:lnSpc>
                        <a:spcBef>
                          <a:spcPts val="0"/>
                        </a:spcBef>
                        <a:spcAft>
                          <a:spcPts val="0"/>
                        </a:spcAft>
                      </a:pPr>
                      <a:r>
                        <a:rPr lang="en-US" sz="1200" dirty="0">
                          <a:effectLst/>
                        </a:rPr>
                        <a:t>Medical Co </a:t>
                      </a:r>
                      <a:r>
                        <a:rPr lang="en-US" sz="1200" dirty="0" smtClean="0">
                          <a:effectLst/>
                        </a:rPr>
                        <a:t>Pays</a:t>
                      </a:r>
                      <a:endParaRPr lang="en-US" sz="1200" dirty="0">
                        <a:effectLst/>
                        <a:latin typeface="Calibri"/>
                        <a:ea typeface="Calibri"/>
                        <a:cs typeface="Times New Roman"/>
                      </a:endParaRPr>
                    </a:p>
                  </a:txBody>
                  <a:tcPr marL="37596" marR="37596"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600" dirty="0"/>
                    </a:p>
                  </a:txBody>
                  <a:tcPr marL="38649" marR="38649" marT="0" marB="0"/>
                </a:tc>
              </a:tr>
              <a:tr h="204579">
                <a:tc>
                  <a:txBody>
                    <a:bodyPr/>
                    <a:lstStyle/>
                    <a:p>
                      <a:pPr marL="0" marR="0">
                        <a:lnSpc>
                          <a:spcPct val="115000"/>
                        </a:lnSpc>
                        <a:spcBef>
                          <a:spcPts val="0"/>
                        </a:spcBef>
                        <a:spcAft>
                          <a:spcPts val="0"/>
                        </a:spcAft>
                      </a:pPr>
                      <a:r>
                        <a:rPr lang="en-US" sz="1200" dirty="0" smtClean="0">
                          <a:effectLst/>
                        </a:rPr>
                        <a:t>Preventive </a:t>
                      </a:r>
                      <a:r>
                        <a:rPr lang="en-US" sz="1200" dirty="0">
                          <a:effectLst/>
                        </a:rPr>
                        <a:t>Services</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a:effectLst/>
                        </a:rPr>
                        <a:t>$0</a:t>
                      </a:r>
                      <a:endParaRPr lang="en-US" sz="1200" dirty="0">
                        <a:effectLst/>
                        <a:latin typeface="Calibri"/>
                        <a:ea typeface="Calibri"/>
                        <a:cs typeface="Times New Roman"/>
                      </a:endParaRPr>
                    </a:p>
                  </a:txBody>
                  <a:tcPr marL="37596" marR="37596" marT="0" marB="0"/>
                </a:tc>
                <a:tc>
                  <a:txBody>
                    <a:bodyPr/>
                    <a:lstStyle/>
                    <a:p>
                      <a:pPr algn="ctr"/>
                      <a:r>
                        <a:rPr lang="en-US" sz="1200" dirty="0" smtClean="0"/>
                        <a:t>$0</a:t>
                      </a:r>
                      <a:endParaRPr lang="en-US" sz="1200" dirty="0"/>
                    </a:p>
                  </a:txBody>
                  <a:tcPr marL="37596" marR="37596" marT="0" marB="0"/>
                </a:tc>
                <a:tc>
                  <a:txBody>
                    <a:bodyPr/>
                    <a:lstStyle/>
                    <a:p>
                      <a:pPr marL="0" marR="0" algn="ctr">
                        <a:lnSpc>
                          <a:spcPct val="115000"/>
                        </a:lnSpc>
                        <a:spcBef>
                          <a:spcPts val="0"/>
                        </a:spcBef>
                        <a:spcAft>
                          <a:spcPts val="0"/>
                        </a:spcAft>
                      </a:pPr>
                      <a:r>
                        <a:rPr lang="en-US" sz="1200" dirty="0">
                          <a:effectLst/>
                        </a:rPr>
                        <a:t>$0</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a:effectLst/>
                        </a:rPr>
                        <a:t>$0</a:t>
                      </a:r>
                      <a:endParaRPr lang="en-US" sz="1200" dirty="0">
                        <a:effectLst/>
                        <a:latin typeface="Calibri"/>
                        <a:ea typeface="Calibri"/>
                        <a:cs typeface="Times New Roman"/>
                      </a:endParaRPr>
                    </a:p>
                  </a:txBody>
                  <a:tcPr marL="37596" marR="37596" marT="0" marB="0"/>
                </a:tc>
                <a:tc gridSpan="2">
                  <a:txBody>
                    <a:bodyPr/>
                    <a:lstStyle/>
                    <a:p>
                      <a:pPr algn="ctr"/>
                      <a:r>
                        <a:rPr lang="en-US" sz="1200" dirty="0" smtClean="0"/>
                        <a:t>$0</a:t>
                      </a:r>
                      <a:endParaRPr lang="en-US" sz="1200" dirty="0"/>
                    </a:p>
                  </a:txBody>
                  <a:tcPr marL="37596" marR="37596" marT="0" marB="0"/>
                </a:tc>
                <a:tc hMerge="1">
                  <a:txBody>
                    <a:bodyPr/>
                    <a:lstStyle/>
                    <a:p>
                      <a:pPr algn="ctr"/>
                      <a:endParaRPr lang="en-US" sz="1200" dirty="0"/>
                    </a:p>
                  </a:txBody>
                  <a:tcPr marL="37596" marR="37596" marT="0" marB="0"/>
                </a:tc>
              </a:tr>
              <a:tr h="204579">
                <a:tc>
                  <a:txBody>
                    <a:bodyPr/>
                    <a:lstStyle/>
                    <a:p>
                      <a:pPr marL="0" marR="0">
                        <a:lnSpc>
                          <a:spcPct val="115000"/>
                        </a:lnSpc>
                        <a:spcBef>
                          <a:spcPts val="0"/>
                        </a:spcBef>
                        <a:spcAft>
                          <a:spcPts val="0"/>
                        </a:spcAft>
                      </a:pPr>
                      <a:r>
                        <a:rPr lang="en-US" sz="1200" dirty="0">
                          <a:effectLst/>
                        </a:rPr>
                        <a:t>Office Services</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smtClean="0">
                          <a:effectLst/>
                        </a:rPr>
                        <a:t>$0</a:t>
                      </a:r>
                      <a:endParaRPr lang="en-US" sz="1200" dirty="0">
                        <a:effectLst/>
                        <a:latin typeface="Calibri"/>
                        <a:ea typeface="Calibri"/>
                        <a:cs typeface="Times New Roman"/>
                      </a:endParaRPr>
                    </a:p>
                  </a:txBody>
                  <a:tcPr marL="37596" marR="37596" marT="0" marB="0"/>
                </a:tc>
                <a:tc>
                  <a:txBody>
                    <a:bodyPr/>
                    <a:lstStyle/>
                    <a:p>
                      <a:pPr algn="ctr">
                        <a:lnSpc>
                          <a:spcPct val="100000"/>
                        </a:lnSpc>
                      </a:pPr>
                      <a:r>
                        <a:rPr lang="en-US" sz="1150" dirty="0" smtClean="0"/>
                        <a:t>$10 PCP</a:t>
                      </a:r>
                      <a:r>
                        <a:rPr lang="en-US" sz="1150" baseline="0" dirty="0" smtClean="0"/>
                        <a:t> - $30 Spec</a:t>
                      </a:r>
                      <a:endParaRPr lang="en-US" sz="1150" dirty="0"/>
                    </a:p>
                  </a:txBody>
                  <a:tcPr marL="37596" marR="37596" marT="0" marB="0"/>
                </a:tc>
                <a:tc>
                  <a:txBody>
                    <a:bodyPr/>
                    <a:lstStyle/>
                    <a:p>
                      <a:pPr marL="0" marR="0" algn="ctr">
                        <a:lnSpc>
                          <a:spcPct val="100000"/>
                        </a:lnSpc>
                        <a:spcBef>
                          <a:spcPts val="0"/>
                        </a:spcBef>
                        <a:spcAft>
                          <a:spcPts val="0"/>
                        </a:spcAft>
                      </a:pPr>
                      <a:r>
                        <a:rPr lang="en-US" sz="1150" dirty="0">
                          <a:effectLst/>
                        </a:rPr>
                        <a:t>$10 PCP </a:t>
                      </a:r>
                      <a:r>
                        <a:rPr lang="en-US" sz="1150" dirty="0" smtClean="0">
                          <a:effectLst/>
                        </a:rPr>
                        <a:t>- </a:t>
                      </a:r>
                      <a:r>
                        <a:rPr lang="en-US" sz="1150" dirty="0">
                          <a:effectLst/>
                        </a:rPr>
                        <a:t>$30 Spec</a:t>
                      </a:r>
                      <a:endParaRPr lang="en-US" sz="1150" dirty="0">
                        <a:effectLst/>
                        <a:latin typeface="Calibri"/>
                        <a:ea typeface="Calibri"/>
                        <a:cs typeface="Times New Roman"/>
                      </a:endParaRPr>
                    </a:p>
                  </a:txBody>
                  <a:tcPr marL="37596" marR="37596" marT="0" marB="0"/>
                </a:tc>
                <a:tc>
                  <a:txBody>
                    <a:bodyPr/>
                    <a:lstStyle/>
                    <a:p>
                      <a:pPr marL="0" marR="0" algn="ctr">
                        <a:lnSpc>
                          <a:spcPct val="100000"/>
                        </a:lnSpc>
                        <a:spcBef>
                          <a:spcPts val="0"/>
                        </a:spcBef>
                        <a:spcAft>
                          <a:spcPts val="0"/>
                        </a:spcAft>
                      </a:pPr>
                      <a:r>
                        <a:rPr lang="en-US" sz="1200" dirty="0">
                          <a:effectLst/>
                        </a:rPr>
                        <a:t>$5 PCP - $25 Spec</a:t>
                      </a:r>
                      <a:endParaRPr lang="en-US" sz="1200" dirty="0">
                        <a:effectLst/>
                        <a:latin typeface="Calibri"/>
                        <a:ea typeface="Calibri"/>
                        <a:cs typeface="Times New Roman"/>
                      </a:endParaRPr>
                    </a:p>
                  </a:txBody>
                  <a:tcPr marL="37596" marR="37596" marT="0" marB="0"/>
                </a:tc>
                <a:tc gridSpan="2">
                  <a:txBody>
                    <a:bodyPr/>
                    <a:lstStyle/>
                    <a:p>
                      <a:pPr algn="ctr">
                        <a:lnSpc>
                          <a:spcPct val="100000"/>
                        </a:lnSpc>
                      </a:pPr>
                      <a:r>
                        <a:rPr lang="en-US" sz="1150" dirty="0" smtClean="0"/>
                        <a:t>$5 PCP - $30 Spec</a:t>
                      </a:r>
                      <a:endParaRPr lang="en-US" sz="1150" dirty="0"/>
                    </a:p>
                  </a:txBody>
                  <a:tcPr marL="37596" marR="37596" marT="0" marB="0"/>
                </a:tc>
                <a:tc hMerge="1">
                  <a:txBody>
                    <a:bodyPr/>
                    <a:lstStyle/>
                    <a:p>
                      <a:pPr algn="ctr"/>
                      <a:endParaRPr lang="en-US" sz="1200" dirty="0"/>
                    </a:p>
                  </a:txBody>
                  <a:tcPr marL="37596" marR="37596" marT="0" marB="0"/>
                </a:tc>
              </a:tr>
              <a:tr h="204579">
                <a:tc>
                  <a:txBody>
                    <a:bodyPr/>
                    <a:lstStyle/>
                    <a:p>
                      <a:pPr marL="0" marR="0">
                        <a:lnSpc>
                          <a:spcPct val="115000"/>
                        </a:lnSpc>
                        <a:spcBef>
                          <a:spcPts val="0"/>
                        </a:spcBef>
                        <a:spcAft>
                          <a:spcPts val="0"/>
                        </a:spcAft>
                      </a:pPr>
                      <a:r>
                        <a:rPr lang="en-US" sz="1200" dirty="0">
                          <a:effectLst/>
                        </a:rPr>
                        <a:t>Lab, X-Ray, Pathology</a:t>
                      </a:r>
                      <a:endParaRPr lang="en-US" sz="1200" dirty="0">
                        <a:solidFill>
                          <a:schemeClr val="bg1"/>
                        </a:solidFill>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a:effectLst/>
                        </a:rPr>
                        <a:t>$0</a:t>
                      </a:r>
                      <a:endParaRPr lang="en-US" sz="1200" dirty="0">
                        <a:solidFill>
                          <a:srgbClr val="FF3300"/>
                        </a:solidFill>
                        <a:effectLst/>
                        <a:latin typeface="Calibri"/>
                        <a:ea typeface="Calibri"/>
                        <a:cs typeface="Times New Roman"/>
                      </a:endParaRPr>
                    </a:p>
                  </a:txBody>
                  <a:tcPr marL="37596" marR="37596" marT="0" marB="0"/>
                </a:tc>
                <a:tc>
                  <a:txBody>
                    <a:bodyPr/>
                    <a:lstStyle/>
                    <a:p>
                      <a:pPr algn="ctr"/>
                      <a:r>
                        <a:rPr lang="en-US" sz="1200" dirty="0" smtClean="0"/>
                        <a:t>$0</a:t>
                      </a:r>
                      <a:endParaRPr lang="en-US" sz="1200" dirty="0">
                        <a:solidFill>
                          <a:schemeClr val="tx1"/>
                        </a:solidFill>
                      </a:endParaRPr>
                    </a:p>
                  </a:txBody>
                  <a:tcPr marL="37596" marR="37596" marT="0" marB="0"/>
                </a:tc>
                <a:tc>
                  <a:txBody>
                    <a:bodyPr/>
                    <a:lstStyle/>
                    <a:p>
                      <a:pPr marL="0" marR="0" algn="ctr">
                        <a:lnSpc>
                          <a:spcPct val="115000"/>
                        </a:lnSpc>
                        <a:spcBef>
                          <a:spcPts val="0"/>
                        </a:spcBef>
                        <a:spcAft>
                          <a:spcPts val="0"/>
                        </a:spcAft>
                      </a:pPr>
                      <a:r>
                        <a:rPr lang="en-US" sz="1200" dirty="0">
                          <a:effectLst/>
                        </a:rPr>
                        <a:t>$0</a:t>
                      </a:r>
                      <a:endParaRPr lang="en-US" sz="1200" dirty="0">
                        <a:solidFill>
                          <a:schemeClr val="tx1"/>
                        </a:solidFill>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a:effectLst/>
                        </a:rPr>
                        <a:t>$0</a:t>
                      </a:r>
                      <a:endParaRPr lang="en-US" sz="1200" dirty="0">
                        <a:solidFill>
                          <a:srgbClr val="FF3300"/>
                        </a:solidFill>
                        <a:effectLst/>
                        <a:latin typeface="Calibri"/>
                        <a:ea typeface="Calibri"/>
                        <a:cs typeface="Times New Roman"/>
                      </a:endParaRPr>
                    </a:p>
                  </a:txBody>
                  <a:tcPr marL="37596" marR="37596" marT="0" marB="0"/>
                </a:tc>
                <a:tc gridSpan="2">
                  <a:txBody>
                    <a:bodyPr/>
                    <a:lstStyle/>
                    <a:p>
                      <a:pPr algn="ctr"/>
                      <a:r>
                        <a:rPr lang="en-US" sz="1200" dirty="0" smtClean="0"/>
                        <a:t>$0 - $10</a:t>
                      </a:r>
                      <a:endParaRPr lang="en-US" sz="1200" dirty="0">
                        <a:solidFill>
                          <a:schemeClr val="tx1"/>
                        </a:solidFill>
                      </a:endParaRPr>
                    </a:p>
                  </a:txBody>
                  <a:tcPr marL="37596" marR="37596" marT="0" marB="0"/>
                </a:tc>
                <a:tc hMerge="1">
                  <a:txBody>
                    <a:bodyPr/>
                    <a:lstStyle/>
                    <a:p>
                      <a:pPr algn="ctr"/>
                      <a:endParaRPr lang="en-US" sz="1200" dirty="0">
                        <a:solidFill>
                          <a:schemeClr val="tx1"/>
                        </a:solidFill>
                      </a:endParaRPr>
                    </a:p>
                  </a:txBody>
                  <a:tcPr marL="37596" marR="37596" marT="0" marB="0"/>
                </a:tc>
              </a:tr>
              <a:tr h="204579">
                <a:tc>
                  <a:txBody>
                    <a:bodyPr/>
                    <a:lstStyle/>
                    <a:p>
                      <a:pPr marL="0" marR="0">
                        <a:lnSpc>
                          <a:spcPct val="115000"/>
                        </a:lnSpc>
                        <a:spcBef>
                          <a:spcPts val="0"/>
                        </a:spcBef>
                        <a:spcAft>
                          <a:spcPts val="0"/>
                        </a:spcAft>
                      </a:pPr>
                      <a:r>
                        <a:rPr lang="en-US" sz="1200" dirty="0">
                          <a:effectLst/>
                        </a:rPr>
                        <a:t>Urgent Care</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smtClean="0">
                          <a:effectLst/>
                        </a:rPr>
                        <a:t>$0</a:t>
                      </a:r>
                      <a:endParaRPr lang="en-US" sz="1200" dirty="0">
                        <a:effectLst/>
                        <a:latin typeface="Calibri"/>
                        <a:ea typeface="Calibri"/>
                        <a:cs typeface="Times New Roman"/>
                      </a:endParaRPr>
                    </a:p>
                  </a:txBody>
                  <a:tcPr marL="37596" marR="37596" marT="0" marB="0"/>
                </a:tc>
                <a:tc>
                  <a:txBody>
                    <a:bodyPr/>
                    <a:lstStyle/>
                    <a:p>
                      <a:pPr algn="ctr"/>
                      <a:r>
                        <a:rPr lang="en-US" sz="1200" dirty="0" smtClean="0"/>
                        <a:t>$25</a:t>
                      </a:r>
                      <a:endParaRPr lang="en-US" sz="1200" dirty="0"/>
                    </a:p>
                  </a:txBody>
                  <a:tcPr marL="37596" marR="37596" marT="0" marB="0"/>
                </a:tc>
                <a:tc>
                  <a:txBody>
                    <a:bodyPr/>
                    <a:lstStyle/>
                    <a:p>
                      <a:pPr marL="0" marR="0" algn="ctr">
                        <a:lnSpc>
                          <a:spcPct val="115000"/>
                        </a:lnSpc>
                        <a:spcBef>
                          <a:spcPts val="0"/>
                        </a:spcBef>
                        <a:spcAft>
                          <a:spcPts val="0"/>
                        </a:spcAft>
                      </a:pPr>
                      <a:r>
                        <a:rPr lang="en-US" sz="1200" dirty="0">
                          <a:effectLst/>
                        </a:rPr>
                        <a:t>$10</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a:effectLst/>
                        </a:rPr>
                        <a:t>$20</a:t>
                      </a:r>
                      <a:endParaRPr lang="en-US" sz="1200" dirty="0">
                        <a:effectLst/>
                        <a:latin typeface="Calibri"/>
                        <a:ea typeface="Calibri"/>
                        <a:cs typeface="Times New Roman"/>
                      </a:endParaRPr>
                    </a:p>
                  </a:txBody>
                  <a:tcPr marL="37596" marR="37596" marT="0" marB="0"/>
                </a:tc>
                <a:tc gridSpan="2">
                  <a:txBody>
                    <a:bodyPr/>
                    <a:lstStyle/>
                    <a:p>
                      <a:pPr algn="ctr"/>
                      <a:r>
                        <a:rPr lang="en-US" sz="1200" dirty="0" smtClean="0"/>
                        <a:t>$20</a:t>
                      </a:r>
                      <a:endParaRPr lang="en-US" sz="1200" dirty="0"/>
                    </a:p>
                  </a:txBody>
                  <a:tcPr marL="37596" marR="37596" marT="0" marB="0"/>
                </a:tc>
                <a:tc hMerge="1">
                  <a:txBody>
                    <a:bodyPr/>
                    <a:lstStyle/>
                    <a:p>
                      <a:pPr algn="ctr"/>
                      <a:endParaRPr lang="en-US" sz="1200" dirty="0"/>
                    </a:p>
                  </a:txBody>
                  <a:tcPr marL="37596" marR="37596" marT="0" marB="0"/>
                </a:tc>
              </a:tr>
              <a:tr h="204579">
                <a:tc>
                  <a:txBody>
                    <a:bodyPr/>
                    <a:lstStyle/>
                    <a:p>
                      <a:pPr marL="0" marR="0">
                        <a:lnSpc>
                          <a:spcPct val="115000"/>
                        </a:lnSpc>
                        <a:spcBef>
                          <a:spcPts val="0"/>
                        </a:spcBef>
                        <a:spcAft>
                          <a:spcPts val="0"/>
                        </a:spcAft>
                      </a:pPr>
                      <a:r>
                        <a:rPr lang="en-US" sz="1200" dirty="0">
                          <a:effectLst/>
                        </a:rPr>
                        <a:t>Emergency Care</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smtClean="0">
                          <a:effectLst/>
                        </a:rPr>
                        <a:t>$0</a:t>
                      </a:r>
                      <a:endParaRPr lang="en-US" sz="1200" dirty="0">
                        <a:effectLst/>
                        <a:latin typeface="Calibri"/>
                        <a:ea typeface="Calibri"/>
                        <a:cs typeface="Times New Roman"/>
                      </a:endParaRPr>
                    </a:p>
                  </a:txBody>
                  <a:tcPr marL="37596" marR="37596" marT="0" marB="0"/>
                </a:tc>
                <a:tc>
                  <a:txBody>
                    <a:bodyPr/>
                    <a:lstStyle/>
                    <a:p>
                      <a:pPr algn="ctr"/>
                      <a:r>
                        <a:rPr lang="en-US" sz="1200" dirty="0" smtClean="0"/>
                        <a:t>$65</a:t>
                      </a:r>
                      <a:endParaRPr lang="en-US" sz="1200" dirty="0"/>
                    </a:p>
                  </a:txBody>
                  <a:tcPr marL="37596" marR="37596" marT="0" marB="0"/>
                </a:tc>
                <a:tc>
                  <a:txBody>
                    <a:bodyPr/>
                    <a:lstStyle/>
                    <a:p>
                      <a:pPr marL="0" marR="0" algn="ctr">
                        <a:lnSpc>
                          <a:spcPct val="115000"/>
                        </a:lnSpc>
                        <a:spcBef>
                          <a:spcPts val="0"/>
                        </a:spcBef>
                        <a:spcAft>
                          <a:spcPts val="0"/>
                        </a:spcAft>
                      </a:pPr>
                      <a:r>
                        <a:rPr lang="en-US" sz="1200" dirty="0">
                          <a:effectLst/>
                        </a:rPr>
                        <a:t>$65</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a:effectLst/>
                        </a:rPr>
                        <a:t>$50</a:t>
                      </a:r>
                      <a:endParaRPr lang="en-US" sz="1200" dirty="0">
                        <a:effectLst/>
                        <a:latin typeface="Calibri"/>
                        <a:ea typeface="Calibri"/>
                        <a:cs typeface="Times New Roman"/>
                      </a:endParaRPr>
                    </a:p>
                  </a:txBody>
                  <a:tcPr marL="37596" marR="37596" marT="0" marB="0"/>
                </a:tc>
                <a:tc gridSpan="2">
                  <a:txBody>
                    <a:bodyPr/>
                    <a:lstStyle/>
                    <a:p>
                      <a:pPr algn="ctr"/>
                      <a:r>
                        <a:rPr lang="en-US" sz="1200" dirty="0" smtClean="0"/>
                        <a:t>$50</a:t>
                      </a:r>
                      <a:endParaRPr lang="en-US" sz="1200" dirty="0"/>
                    </a:p>
                  </a:txBody>
                  <a:tcPr marL="37596" marR="37596" marT="0" marB="0"/>
                </a:tc>
                <a:tc hMerge="1">
                  <a:txBody>
                    <a:bodyPr/>
                    <a:lstStyle/>
                    <a:p>
                      <a:pPr algn="ctr"/>
                      <a:endParaRPr lang="en-US" sz="1200" dirty="0"/>
                    </a:p>
                  </a:txBody>
                  <a:tcPr marL="37596" marR="37596" marT="0" marB="0"/>
                </a:tc>
              </a:tr>
              <a:tr h="204579">
                <a:tc>
                  <a:txBody>
                    <a:bodyPr/>
                    <a:lstStyle/>
                    <a:p>
                      <a:pPr marL="0" marR="0">
                        <a:lnSpc>
                          <a:spcPct val="115000"/>
                        </a:lnSpc>
                        <a:spcBef>
                          <a:spcPts val="0"/>
                        </a:spcBef>
                        <a:spcAft>
                          <a:spcPts val="0"/>
                        </a:spcAft>
                      </a:pPr>
                      <a:r>
                        <a:rPr lang="en-US" sz="1200" dirty="0">
                          <a:effectLst/>
                        </a:rPr>
                        <a:t>Hospitalization</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smtClean="0">
                          <a:effectLst/>
                        </a:rPr>
                        <a:t>$0</a:t>
                      </a:r>
                      <a:endParaRPr lang="en-US" sz="1200" dirty="0">
                        <a:effectLst/>
                        <a:latin typeface="Calibri"/>
                        <a:ea typeface="Calibri"/>
                        <a:cs typeface="Times New Roman"/>
                      </a:endParaRPr>
                    </a:p>
                  </a:txBody>
                  <a:tcPr marL="37596" marR="37596" marT="0" marB="0"/>
                </a:tc>
                <a:tc>
                  <a:txBody>
                    <a:bodyPr/>
                    <a:lstStyle/>
                    <a:p>
                      <a:pPr algn="ctr">
                        <a:lnSpc>
                          <a:spcPct val="100000"/>
                        </a:lnSpc>
                      </a:pPr>
                      <a:r>
                        <a:rPr lang="en-US" sz="1200" dirty="0" smtClean="0"/>
                        <a:t>$125 Per Day 1-5</a:t>
                      </a:r>
                      <a:endParaRPr lang="en-US" sz="1200" dirty="0"/>
                    </a:p>
                  </a:txBody>
                  <a:tcPr marL="37596" marR="37596" marT="0" marB="0"/>
                </a:tc>
                <a:tc>
                  <a:txBody>
                    <a:bodyPr/>
                    <a:lstStyle/>
                    <a:p>
                      <a:pPr marL="0" marR="0" algn="ctr">
                        <a:lnSpc>
                          <a:spcPct val="100000"/>
                        </a:lnSpc>
                        <a:spcBef>
                          <a:spcPts val="0"/>
                        </a:spcBef>
                        <a:spcAft>
                          <a:spcPts val="0"/>
                        </a:spcAft>
                      </a:pPr>
                      <a:r>
                        <a:rPr lang="en-US" sz="1200" dirty="0">
                          <a:effectLst/>
                        </a:rPr>
                        <a:t>$125 Per </a:t>
                      </a:r>
                      <a:r>
                        <a:rPr lang="en-US" sz="1200" dirty="0" smtClean="0">
                          <a:effectLst/>
                        </a:rPr>
                        <a:t>Day 1-3</a:t>
                      </a:r>
                      <a:endParaRPr lang="en-US" sz="1200" dirty="0">
                        <a:effectLst/>
                        <a:latin typeface="Calibri"/>
                        <a:ea typeface="Calibri"/>
                        <a:cs typeface="Times New Roman"/>
                      </a:endParaRPr>
                    </a:p>
                  </a:txBody>
                  <a:tcPr marL="37596" marR="37596" marT="0" marB="0"/>
                </a:tc>
                <a:tc>
                  <a:txBody>
                    <a:bodyPr/>
                    <a:lstStyle/>
                    <a:p>
                      <a:pPr marL="0" marR="0" algn="ctr">
                        <a:lnSpc>
                          <a:spcPct val="100000"/>
                        </a:lnSpc>
                        <a:spcBef>
                          <a:spcPts val="0"/>
                        </a:spcBef>
                        <a:spcAft>
                          <a:spcPts val="0"/>
                        </a:spcAft>
                      </a:pPr>
                      <a:r>
                        <a:rPr lang="en-US" sz="1200" dirty="0">
                          <a:effectLst/>
                        </a:rPr>
                        <a:t>$</a:t>
                      </a:r>
                      <a:r>
                        <a:rPr lang="en-US" sz="1200" dirty="0" smtClean="0">
                          <a:effectLst/>
                        </a:rPr>
                        <a:t>250 </a:t>
                      </a:r>
                      <a:r>
                        <a:rPr lang="en-US" sz="1200" dirty="0">
                          <a:effectLst/>
                        </a:rPr>
                        <a:t>Per Admit</a:t>
                      </a:r>
                      <a:endParaRPr lang="en-US" sz="1200" dirty="0">
                        <a:effectLst/>
                        <a:latin typeface="Calibri"/>
                        <a:ea typeface="Calibri"/>
                        <a:cs typeface="Times New Roman"/>
                      </a:endParaRPr>
                    </a:p>
                  </a:txBody>
                  <a:tcPr marL="37596" marR="37596" marT="0" marB="0"/>
                </a:tc>
                <a:tc gridSpan="2">
                  <a:txBody>
                    <a:bodyPr/>
                    <a:lstStyle/>
                    <a:p>
                      <a:pPr algn="ctr">
                        <a:lnSpc>
                          <a:spcPct val="100000"/>
                        </a:lnSpc>
                      </a:pPr>
                      <a:r>
                        <a:rPr lang="en-US" sz="1200" dirty="0" smtClean="0"/>
                        <a:t>$150 Per</a:t>
                      </a:r>
                      <a:r>
                        <a:rPr lang="en-US" sz="1200" baseline="0" dirty="0" smtClean="0"/>
                        <a:t> Day 1-5</a:t>
                      </a:r>
                      <a:endParaRPr lang="en-US" sz="1200" dirty="0"/>
                    </a:p>
                  </a:txBody>
                  <a:tcPr marL="37596" marR="37596" marT="0" marB="0"/>
                </a:tc>
                <a:tc hMerge="1">
                  <a:txBody>
                    <a:bodyPr/>
                    <a:lstStyle/>
                    <a:p>
                      <a:pPr algn="ctr"/>
                      <a:endParaRPr lang="en-US" sz="1200" dirty="0"/>
                    </a:p>
                  </a:txBody>
                  <a:tcPr marL="37596" marR="37596" marT="0" marB="0"/>
                </a:tc>
              </a:tr>
              <a:tr h="224282">
                <a:tc gridSpan="7">
                  <a:txBody>
                    <a:bodyPr/>
                    <a:lstStyle/>
                    <a:p>
                      <a:pPr marL="0" marR="0" algn="ctr">
                        <a:lnSpc>
                          <a:spcPct val="115000"/>
                        </a:lnSpc>
                        <a:spcBef>
                          <a:spcPts val="0"/>
                        </a:spcBef>
                        <a:spcAft>
                          <a:spcPts val="0"/>
                        </a:spcAft>
                      </a:pPr>
                      <a:r>
                        <a:rPr lang="en-US" sz="1200" dirty="0">
                          <a:effectLst/>
                        </a:rPr>
                        <a:t>Retail Pharmacy Co Pays – 30 Day</a:t>
                      </a:r>
                      <a:endParaRPr lang="en-US" sz="1200" dirty="0">
                        <a:effectLst/>
                        <a:latin typeface="Calibri"/>
                        <a:ea typeface="Calibri"/>
                        <a:cs typeface="Times New Roman"/>
                      </a:endParaRPr>
                    </a:p>
                  </a:txBody>
                  <a:tcPr marL="37596" marR="37596"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4579">
                <a:tc>
                  <a:txBody>
                    <a:bodyPr/>
                    <a:lstStyle/>
                    <a:p>
                      <a:pPr marL="0" marR="0">
                        <a:lnSpc>
                          <a:spcPct val="115000"/>
                        </a:lnSpc>
                        <a:spcBef>
                          <a:spcPts val="0"/>
                        </a:spcBef>
                        <a:spcAft>
                          <a:spcPts val="0"/>
                        </a:spcAft>
                      </a:pPr>
                      <a:r>
                        <a:rPr lang="en-US" sz="1200" dirty="0">
                          <a:effectLst/>
                        </a:rPr>
                        <a:t>Preferred Generic</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smtClean="0">
                          <a:effectLst/>
                        </a:rPr>
                        <a:t>$5-$15</a:t>
                      </a:r>
                      <a:endParaRPr lang="en-US" sz="1200" dirty="0">
                        <a:effectLst/>
                        <a:latin typeface="Calibri"/>
                        <a:ea typeface="Calibri"/>
                        <a:cs typeface="Times New Roman"/>
                      </a:endParaRPr>
                    </a:p>
                  </a:txBody>
                  <a:tcPr marL="37596" marR="37596" marT="0" marB="0"/>
                </a:tc>
                <a:tc>
                  <a:txBody>
                    <a:bodyPr/>
                    <a:lstStyle/>
                    <a:p>
                      <a:pPr algn="ctr"/>
                      <a:r>
                        <a:rPr lang="en-US" sz="1200" dirty="0" smtClean="0"/>
                        <a:t>$0-$5</a:t>
                      </a:r>
                      <a:r>
                        <a:rPr lang="en-US" sz="1200" baseline="0" dirty="0" smtClean="0"/>
                        <a:t>     (Tier 1)</a:t>
                      </a:r>
                      <a:endParaRPr lang="en-US" sz="1200" dirty="0"/>
                    </a:p>
                  </a:txBody>
                  <a:tcPr marL="37596" marR="37596" marT="0" marB="0"/>
                </a:tc>
                <a:tc>
                  <a:txBody>
                    <a:bodyPr/>
                    <a:lstStyle/>
                    <a:p>
                      <a:pPr marL="0" marR="0" algn="ctr">
                        <a:lnSpc>
                          <a:spcPct val="115000"/>
                        </a:lnSpc>
                        <a:spcBef>
                          <a:spcPts val="0"/>
                        </a:spcBef>
                        <a:spcAft>
                          <a:spcPts val="0"/>
                        </a:spcAft>
                      </a:pPr>
                      <a:r>
                        <a:rPr lang="en-US" sz="1200" dirty="0" smtClean="0">
                          <a:effectLst/>
                        </a:rPr>
                        <a:t>$0   (Tier 1)</a:t>
                      </a:r>
                      <a:endParaRPr lang="en-US" sz="1200" dirty="0">
                        <a:effectLst/>
                        <a:latin typeface="Calibri"/>
                        <a:ea typeface="Calibri"/>
                        <a:cs typeface="Times New Roman"/>
                      </a:endParaRPr>
                    </a:p>
                  </a:txBody>
                  <a:tcPr marL="37596" marR="37596" marT="0" marB="0"/>
                </a:tc>
                <a:tc gridSpan="2">
                  <a:txBody>
                    <a:bodyPr/>
                    <a:lstStyle/>
                    <a:p>
                      <a:pPr marL="0" marR="0" algn="ctr">
                        <a:lnSpc>
                          <a:spcPct val="115000"/>
                        </a:lnSpc>
                        <a:spcBef>
                          <a:spcPts val="0"/>
                        </a:spcBef>
                        <a:spcAft>
                          <a:spcPts val="0"/>
                        </a:spcAft>
                      </a:pPr>
                      <a:r>
                        <a:rPr lang="en-US" sz="1200" dirty="0">
                          <a:effectLst/>
                        </a:rPr>
                        <a:t>$</a:t>
                      </a:r>
                      <a:r>
                        <a:rPr lang="en-US" sz="1200" dirty="0" smtClean="0">
                          <a:effectLst/>
                        </a:rPr>
                        <a:t>15 (Tier 1)</a:t>
                      </a:r>
                      <a:endParaRPr lang="en-US" sz="1200" dirty="0">
                        <a:effectLst/>
                        <a:latin typeface="Calibri"/>
                        <a:ea typeface="Calibri"/>
                        <a:cs typeface="Times New Roman"/>
                      </a:endParaRPr>
                    </a:p>
                  </a:txBody>
                  <a:tcPr marL="37596" marR="37596" marT="0" marB="0"/>
                </a:tc>
                <a:tc hMerge="1">
                  <a:txBody>
                    <a:bodyPr/>
                    <a:lstStyle/>
                    <a:p>
                      <a:endParaRPr lang="en-US"/>
                    </a:p>
                  </a:txBody>
                  <a:tcPr/>
                </a:tc>
                <a:tc>
                  <a:txBody>
                    <a:bodyPr/>
                    <a:lstStyle/>
                    <a:p>
                      <a:pPr algn="ctr"/>
                      <a:r>
                        <a:rPr lang="en-US" sz="1200" dirty="0" smtClean="0"/>
                        <a:t>$4 (Tier 1)</a:t>
                      </a:r>
                      <a:endParaRPr lang="en-US" sz="1200" dirty="0"/>
                    </a:p>
                  </a:txBody>
                  <a:tcPr marL="37596" marR="37596" marT="0" marB="0"/>
                </a:tc>
              </a:tr>
              <a:tr h="204579">
                <a:tc>
                  <a:txBody>
                    <a:bodyPr/>
                    <a:lstStyle/>
                    <a:p>
                      <a:pPr marL="0" marR="0">
                        <a:lnSpc>
                          <a:spcPct val="115000"/>
                        </a:lnSpc>
                        <a:spcBef>
                          <a:spcPts val="0"/>
                        </a:spcBef>
                        <a:spcAft>
                          <a:spcPts val="0"/>
                        </a:spcAft>
                      </a:pPr>
                      <a:r>
                        <a:rPr lang="en-US" sz="1200" dirty="0">
                          <a:effectLst/>
                        </a:rPr>
                        <a:t>Non-Preferred Generic</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endParaRPr lang="en-US" sz="1200" dirty="0">
                        <a:effectLst/>
                        <a:latin typeface="Calibri"/>
                        <a:ea typeface="Calibri"/>
                        <a:cs typeface="Times New Roman"/>
                      </a:endParaRPr>
                    </a:p>
                  </a:txBody>
                  <a:tcPr marL="37596" marR="37596" marT="0" marB="0"/>
                </a:tc>
                <a:tc>
                  <a:txBody>
                    <a:bodyPr/>
                    <a:lstStyle/>
                    <a:p>
                      <a:pPr algn="ctr"/>
                      <a:r>
                        <a:rPr lang="en-US" sz="1200" dirty="0" smtClean="0"/>
                        <a:t>$5-$10   (Tier</a:t>
                      </a:r>
                      <a:r>
                        <a:rPr lang="en-US" sz="1200" baseline="0" dirty="0" smtClean="0"/>
                        <a:t> 2)</a:t>
                      </a:r>
                      <a:endParaRPr lang="en-US" sz="1200" dirty="0"/>
                    </a:p>
                  </a:txBody>
                  <a:tcPr marL="37596" marR="37596" marT="0" marB="0"/>
                </a:tc>
                <a:tc>
                  <a:txBody>
                    <a:bodyPr/>
                    <a:lstStyle/>
                    <a:p>
                      <a:pPr marL="0" marR="0" algn="ctr">
                        <a:lnSpc>
                          <a:spcPct val="115000"/>
                        </a:lnSpc>
                        <a:spcBef>
                          <a:spcPts val="0"/>
                        </a:spcBef>
                        <a:spcAft>
                          <a:spcPts val="0"/>
                        </a:spcAft>
                      </a:pPr>
                      <a:r>
                        <a:rPr lang="en-US" sz="1200" dirty="0" smtClean="0">
                          <a:effectLst/>
                        </a:rPr>
                        <a:t>$10 (Tier 2)</a:t>
                      </a:r>
                      <a:endParaRPr lang="en-US" sz="1200" dirty="0">
                        <a:effectLst/>
                        <a:latin typeface="Calibri"/>
                        <a:ea typeface="Calibri"/>
                        <a:cs typeface="Times New Roman"/>
                      </a:endParaRPr>
                    </a:p>
                  </a:txBody>
                  <a:tcPr marL="37596" marR="37596" marT="0" marB="0"/>
                </a:tc>
                <a:tc gridSpan="2">
                  <a:txBody>
                    <a:bodyPr/>
                    <a:lstStyle/>
                    <a:p>
                      <a:pPr marL="0" marR="0" algn="ctr">
                        <a:lnSpc>
                          <a:spcPct val="115000"/>
                        </a:lnSpc>
                        <a:spcBef>
                          <a:spcPts val="0"/>
                        </a:spcBef>
                        <a:spcAft>
                          <a:spcPts val="0"/>
                        </a:spcAft>
                      </a:pPr>
                      <a:r>
                        <a:rPr lang="en-US" sz="1200" dirty="0" smtClean="0">
                          <a:effectLst/>
                        </a:rPr>
                        <a:t>$70 (Tier 3)</a:t>
                      </a:r>
                      <a:endParaRPr lang="en-US" sz="1200" dirty="0">
                        <a:effectLst/>
                        <a:latin typeface="Calibri"/>
                        <a:ea typeface="Calibri"/>
                        <a:cs typeface="Times New Roman"/>
                      </a:endParaRPr>
                    </a:p>
                  </a:txBody>
                  <a:tcPr marL="37596" marR="37596" marT="0" marB="0"/>
                </a:tc>
                <a:tc hMerge="1">
                  <a:txBody>
                    <a:bodyPr/>
                    <a:lstStyle/>
                    <a:p>
                      <a:endParaRPr lang="en-US"/>
                    </a:p>
                  </a:txBody>
                  <a:tcPr/>
                </a:tc>
                <a:tc>
                  <a:txBody>
                    <a:bodyPr/>
                    <a:lstStyle/>
                    <a:p>
                      <a:pPr algn="ctr"/>
                      <a:r>
                        <a:rPr lang="en-US" sz="1200" dirty="0" smtClean="0"/>
                        <a:t>$4 (Tier 1)</a:t>
                      </a:r>
                      <a:endParaRPr lang="en-US" sz="1200" dirty="0"/>
                    </a:p>
                  </a:txBody>
                  <a:tcPr marL="37596" marR="37596" marT="0" marB="0"/>
                </a:tc>
              </a:tr>
              <a:tr h="204579">
                <a:tc>
                  <a:txBody>
                    <a:bodyPr/>
                    <a:lstStyle/>
                    <a:p>
                      <a:pPr marL="0" marR="0">
                        <a:lnSpc>
                          <a:spcPct val="115000"/>
                        </a:lnSpc>
                        <a:spcBef>
                          <a:spcPts val="0"/>
                        </a:spcBef>
                        <a:spcAft>
                          <a:spcPts val="0"/>
                        </a:spcAft>
                      </a:pPr>
                      <a:r>
                        <a:rPr lang="en-US" sz="1200" dirty="0">
                          <a:effectLst/>
                        </a:rPr>
                        <a:t>Preferred brand</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smtClean="0">
                          <a:effectLst/>
                        </a:rPr>
                        <a:t>$30-$60</a:t>
                      </a:r>
                      <a:endParaRPr lang="en-US" sz="1200" dirty="0">
                        <a:effectLst/>
                        <a:latin typeface="Calibri"/>
                        <a:ea typeface="Calibri"/>
                        <a:cs typeface="Times New Roman"/>
                      </a:endParaRPr>
                    </a:p>
                  </a:txBody>
                  <a:tcPr marL="37596" marR="37596" marT="0" marB="0"/>
                </a:tc>
                <a:tc>
                  <a:txBody>
                    <a:bodyPr/>
                    <a:lstStyle/>
                    <a:p>
                      <a:pPr algn="ctr"/>
                      <a:r>
                        <a:rPr lang="en-US" sz="1200" dirty="0" smtClean="0"/>
                        <a:t>$40-$45 (Tier 3)</a:t>
                      </a:r>
                      <a:endParaRPr lang="en-US" sz="1200" dirty="0"/>
                    </a:p>
                  </a:txBody>
                  <a:tcPr marL="37596" marR="37596" marT="0" marB="0"/>
                </a:tc>
                <a:tc>
                  <a:txBody>
                    <a:bodyPr/>
                    <a:lstStyle/>
                    <a:p>
                      <a:pPr marL="0" marR="0" algn="ctr">
                        <a:lnSpc>
                          <a:spcPct val="115000"/>
                        </a:lnSpc>
                        <a:spcBef>
                          <a:spcPts val="0"/>
                        </a:spcBef>
                        <a:spcAft>
                          <a:spcPts val="0"/>
                        </a:spcAft>
                      </a:pPr>
                      <a:r>
                        <a:rPr lang="en-US" sz="1200" dirty="0" smtClean="0">
                          <a:effectLst/>
                        </a:rPr>
                        <a:t>$45 (Tier 3)</a:t>
                      </a:r>
                      <a:endParaRPr lang="en-US" sz="1200" dirty="0">
                        <a:effectLst/>
                        <a:latin typeface="Calibri"/>
                        <a:ea typeface="Calibri"/>
                        <a:cs typeface="Times New Roman"/>
                      </a:endParaRPr>
                    </a:p>
                  </a:txBody>
                  <a:tcPr marL="37596" marR="37596" marT="0" marB="0"/>
                </a:tc>
                <a:tc gridSpan="2">
                  <a:txBody>
                    <a:bodyPr/>
                    <a:lstStyle/>
                    <a:p>
                      <a:pPr marL="0" marR="0" algn="ctr">
                        <a:lnSpc>
                          <a:spcPct val="115000"/>
                        </a:lnSpc>
                        <a:spcBef>
                          <a:spcPts val="0"/>
                        </a:spcBef>
                        <a:spcAft>
                          <a:spcPts val="0"/>
                        </a:spcAft>
                      </a:pPr>
                      <a:r>
                        <a:rPr lang="en-US" sz="1200" dirty="0" smtClean="0">
                          <a:effectLst/>
                        </a:rPr>
                        <a:t>$35 (Tier 2)</a:t>
                      </a:r>
                      <a:endParaRPr lang="en-US" sz="1200" dirty="0">
                        <a:effectLst/>
                        <a:latin typeface="Calibri"/>
                        <a:ea typeface="Calibri"/>
                        <a:cs typeface="Times New Roman"/>
                      </a:endParaRPr>
                    </a:p>
                  </a:txBody>
                  <a:tcPr marL="37596" marR="37596" marT="0" marB="0"/>
                </a:tc>
                <a:tc hMerge="1">
                  <a:txBody>
                    <a:bodyPr/>
                    <a:lstStyle/>
                    <a:p>
                      <a:endParaRPr lang="en-US"/>
                    </a:p>
                  </a:txBody>
                  <a:tcPr/>
                </a:tc>
                <a:tc>
                  <a:txBody>
                    <a:bodyPr/>
                    <a:lstStyle/>
                    <a:p>
                      <a:pPr algn="ctr"/>
                      <a:r>
                        <a:rPr lang="en-US" sz="1200" dirty="0" smtClean="0"/>
                        <a:t>$40 (Tier 2)</a:t>
                      </a:r>
                      <a:endParaRPr lang="en-US" sz="1200" dirty="0"/>
                    </a:p>
                  </a:txBody>
                  <a:tcPr marL="37596" marR="37596" marT="0" marB="0"/>
                </a:tc>
              </a:tr>
              <a:tr h="204579">
                <a:tc>
                  <a:txBody>
                    <a:bodyPr/>
                    <a:lstStyle/>
                    <a:p>
                      <a:pPr marL="0" marR="0">
                        <a:lnSpc>
                          <a:spcPct val="115000"/>
                        </a:lnSpc>
                        <a:spcBef>
                          <a:spcPts val="0"/>
                        </a:spcBef>
                        <a:spcAft>
                          <a:spcPts val="0"/>
                        </a:spcAft>
                      </a:pPr>
                      <a:r>
                        <a:rPr lang="en-US" sz="1200" dirty="0">
                          <a:effectLst/>
                        </a:rPr>
                        <a:t>Non-Preferred Brand</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endParaRPr lang="en-US" sz="1200" dirty="0">
                        <a:effectLst/>
                        <a:latin typeface="Calibri"/>
                        <a:ea typeface="Calibri"/>
                        <a:cs typeface="Times New Roman"/>
                      </a:endParaRPr>
                    </a:p>
                  </a:txBody>
                  <a:tcPr marL="37596" marR="37596" marT="0" marB="0"/>
                </a:tc>
                <a:tc>
                  <a:txBody>
                    <a:bodyPr/>
                    <a:lstStyle/>
                    <a:p>
                      <a:pPr algn="ctr"/>
                      <a:r>
                        <a:rPr lang="en-US" sz="1200" dirty="0" smtClean="0"/>
                        <a:t>$90-$95 (Tier 4)</a:t>
                      </a:r>
                      <a:endParaRPr lang="en-US" sz="1200" dirty="0"/>
                    </a:p>
                  </a:txBody>
                  <a:tcPr marL="37596" marR="37596" marT="0" marB="0"/>
                </a:tc>
                <a:tc>
                  <a:txBody>
                    <a:bodyPr/>
                    <a:lstStyle/>
                    <a:p>
                      <a:pPr marL="0" marR="0" algn="ctr">
                        <a:lnSpc>
                          <a:spcPct val="115000"/>
                        </a:lnSpc>
                        <a:spcBef>
                          <a:spcPts val="0"/>
                        </a:spcBef>
                        <a:spcAft>
                          <a:spcPts val="0"/>
                        </a:spcAft>
                      </a:pPr>
                      <a:r>
                        <a:rPr lang="en-US" sz="1200" dirty="0" smtClean="0">
                          <a:effectLst/>
                        </a:rPr>
                        <a:t>$95 (Tier 4)</a:t>
                      </a:r>
                      <a:endParaRPr lang="en-US" sz="1200" dirty="0">
                        <a:effectLst/>
                        <a:latin typeface="Calibri"/>
                        <a:ea typeface="Calibri"/>
                        <a:cs typeface="Times New Roman"/>
                      </a:endParaRPr>
                    </a:p>
                  </a:txBody>
                  <a:tcPr marL="37596" marR="37596" marT="0" marB="0"/>
                </a:tc>
                <a:tc gridSpan="2">
                  <a:txBody>
                    <a:bodyPr/>
                    <a:lstStyle/>
                    <a:p>
                      <a:pPr marL="0" marR="0" algn="ctr">
                        <a:lnSpc>
                          <a:spcPct val="115000"/>
                        </a:lnSpc>
                        <a:spcBef>
                          <a:spcPts val="0"/>
                        </a:spcBef>
                        <a:spcAft>
                          <a:spcPts val="0"/>
                        </a:spcAft>
                      </a:pPr>
                      <a:r>
                        <a:rPr lang="en-US" sz="1200" dirty="0" smtClean="0">
                          <a:effectLst/>
                        </a:rPr>
                        <a:t>$70 (Tier 3)</a:t>
                      </a:r>
                      <a:endParaRPr lang="en-US" sz="1200" dirty="0">
                        <a:effectLst/>
                        <a:latin typeface="Calibri"/>
                        <a:ea typeface="Calibri"/>
                        <a:cs typeface="Times New Roman"/>
                      </a:endParaRPr>
                    </a:p>
                  </a:txBody>
                  <a:tcPr marL="37596" marR="37596" marT="0" marB="0"/>
                </a:tc>
                <a:tc hMerge="1">
                  <a:txBody>
                    <a:bodyPr/>
                    <a:lstStyle/>
                    <a:p>
                      <a:endParaRPr lang="en-US"/>
                    </a:p>
                  </a:txBody>
                  <a:tcPr/>
                </a:tc>
                <a:tc>
                  <a:txBody>
                    <a:bodyPr/>
                    <a:lstStyle/>
                    <a:p>
                      <a:pPr algn="ctr"/>
                      <a:r>
                        <a:rPr lang="en-US" sz="1200" dirty="0" smtClean="0"/>
                        <a:t>$90 (Tier 3)</a:t>
                      </a:r>
                      <a:endParaRPr lang="en-US" sz="1200" dirty="0"/>
                    </a:p>
                  </a:txBody>
                  <a:tcPr marL="37596" marR="37596" marT="0" marB="0"/>
                </a:tc>
              </a:tr>
              <a:tr h="204579">
                <a:tc>
                  <a:txBody>
                    <a:bodyPr/>
                    <a:lstStyle/>
                    <a:p>
                      <a:pPr marL="0" marR="0">
                        <a:lnSpc>
                          <a:spcPct val="115000"/>
                        </a:lnSpc>
                        <a:spcBef>
                          <a:spcPts val="0"/>
                        </a:spcBef>
                        <a:spcAft>
                          <a:spcPts val="0"/>
                        </a:spcAft>
                      </a:pPr>
                      <a:r>
                        <a:rPr lang="en-US" sz="1200" dirty="0">
                          <a:effectLst/>
                        </a:rPr>
                        <a:t>Specialty Drug</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smtClean="0">
                          <a:effectLst/>
                          <a:latin typeface="Calibri"/>
                          <a:ea typeface="Calibri"/>
                          <a:cs typeface="Times New Roman"/>
                        </a:rPr>
                        <a:t>$50-$125 </a:t>
                      </a:r>
                      <a:r>
                        <a:rPr lang="en-US" sz="900" dirty="0" smtClean="0">
                          <a:effectLst/>
                          <a:latin typeface="Calibri"/>
                          <a:ea typeface="Calibri"/>
                          <a:cs typeface="Times New Roman"/>
                        </a:rPr>
                        <a:t>Non-Formulary</a:t>
                      </a:r>
                      <a:endParaRPr lang="en-US" sz="900" dirty="0">
                        <a:effectLst/>
                        <a:latin typeface="Calibri"/>
                        <a:ea typeface="Calibri"/>
                        <a:cs typeface="Times New Roman"/>
                      </a:endParaRPr>
                    </a:p>
                  </a:txBody>
                  <a:tcPr marL="37596" marR="37596" marT="0" marB="0"/>
                </a:tc>
                <a:tc>
                  <a:txBody>
                    <a:bodyPr/>
                    <a:lstStyle/>
                    <a:p>
                      <a:pPr algn="ctr"/>
                      <a:r>
                        <a:rPr lang="en-US" sz="1200" dirty="0" smtClean="0"/>
                        <a:t>33% (Tier 5)</a:t>
                      </a:r>
                      <a:endParaRPr lang="en-US" sz="1200" dirty="0"/>
                    </a:p>
                  </a:txBody>
                  <a:tcPr marL="37596" marR="37596" marT="0" marB="0"/>
                </a:tc>
                <a:tc>
                  <a:txBody>
                    <a:bodyPr/>
                    <a:lstStyle/>
                    <a:p>
                      <a:pPr marL="0" marR="0" algn="ctr">
                        <a:lnSpc>
                          <a:spcPct val="115000"/>
                        </a:lnSpc>
                        <a:spcBef>
                          <a:spcPts val="0"/>
                        </a:spcBef>
                        <a:spcAft>
                          <a:spcPts val="0"/>
                        </a:spcAft>
                      </a:pPr>
                      <a:r>
                        <a:rPr lang="en-US" sz="1100" dirty="0" smtClean="0">
                          <a:effectLst/>
                        </a:rPr>
                        <a:t>33% up to $100 (T5)</a:t>
                      </a:r>
                      <a:endParaRPr lang="en-US" sz="1100" dirty="0">
                        <a:effectLst/>
                        <a:latin typeface="Calibri"/>
                        <a:ea typeface="Calibri"/>
                        <a:cs typeface="Times New Roman"/>
                      </a:endParaRPr>
                    </a:p>
                  </a:txBody>
                  <a:tcPr marL="37596" marR="37596" marT="0" marB="0"/>
                </a:tc>
                <a:tc gridSpan="2">
                  <a:txBody>
                    <a:bodyPr/>
                    <a:lstStyle/>
                    <a:p>
                      <a:pPr marL="0" marR="0" algn="ctr">
                        <a:lnSpc>
                          <a:spcPct val="115000"/>
                        </a:lnSpc>
                        <a:spcBef>
                          <a:spcPts val="0"/>
                        </a:spcBef>
                        <a:spcAft>
                          <a:spcPts val="0"/>
                        </a:spcAft>
                      </a:pPr>
                      <a:r>
                        <a:rPr lang="en-US" sz="1200" dirty="0" smtClean="0">
                          <a:effectLst/>
                        </a:rPr>
                        <a:t>$70 (Tier 4)</a:t>
                      </a:r>
                      <a:endParaRPr lang="en-US" sz="1200" dirty="0">
                        <a:effectLst/>
                        <a:latin typeface="Calibri"/>
                        <a:ea typeface="Calibri"/>
                        <a:cs typeface="Times New Roman"/>
                      </a:endParaRPr>
                    </a:p>
                  </a:txBody>
                  <a:tcPr marL="37596" marR="37596" marT="0" marB="0"/>
                </a:tc>
                <a:tc hMerge="1">
                  <a:txBody>
                    <a:bodyPr/>
                    <a:lstStyle/>
                    <a:p>
                      <a:endParaRPr lang="en-US"/>
                    </a:p>
                  </a:txBody>
                  <a:tcPr/>
                </a:tc>
                <a:tc>
                  <a:txBody>
                    <a:bodyPr/>
                    <a:lstStyle/>
                    <a:p>
                      <a:pPr algn="ctr"/>
                      <a:r>
                        <a:rPr lang="en-US" sz="1200" dirty="0" smtClean="0"/>
                        <a:t>25% (Tier 4)</a:t>
                      </a:r>
                      <a:endParaRPr lang="en-US" sz="1200" dirty="0"/>
                    </a:p>
                  </a:txBody>
                  <a:tcPr marL="37596" marR="37596" marT="0" marB="0"/>
                </a:tc>
              </a:tr>
              <a:tr h="205240">
                <a:tc gridSpan="7">
                  <a:txBody>
                    <a:bodyPr/>
                    <a:lstStyle/>
                    <a:p>
                      <a:pPr marL="0" marR="0" algn="ctr">
                        <a:lnSpc>
                          <a:spcPct val="115000"/>
                        </a:lnSpc>
                        <a:spcBef>
                          <a:spcPts val="0"/>
                        </a:spcBef>
                        <a:spcAft>
                          <a:spcPts val="0"/>
                        </a:spcAft>
                      </a:pPr>
                      <a:r>
                        <a:rPr lang="en-US" sz="1200" dirty="0" smtClean="0">
                          <a:effectLst/>
                        </a:rPr>
                        <a:t>Mail Order Co Pays – 90 Day</a:t>
                      </a:r>
                      <a:endParaRPr lang="en-US" sz="1200" dirty="0">
                        <a:effectLst/>
                        <a:latin typeface="Calibri"/>
                        <a:ea typeface="Calibri"/>
                        <a:cs typeface="Times New Roman"/>
                      </a:endParaRPr>
                    </a:p>
                  </a:txBody>
                  <a:tcPr marL="37596" marR="37596"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4579">
                <a:tc>
                  <a:txBody>
                    <a:bodyPr/>
                    <a:lstStyle/>
                    <a:p>
                      <a:pPr marL="0" marR="0">
                        <a:lnSpc>
                          <a:spcPct val="115000"/>
                        </a:lnSpc>
                        <a:spcBef>
                          <a:spcPts val="0"/>
                        </a:spcBef>
                        <a:spcAft>
                          <a:spcPts val="0"/>
                        </a:spcAft>
                      </a:pPr>
                      <a:r>
                        <a:rPr lang="en-US" sz="1200" dirty="0">
                          <a:effectLst/>
                        </a:rPr>
                        <a:t>Preferred Generic</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smtClean="0">
                          <a:effectLst/>
                        </a:rPr>
                        <a:t>$12-$35</a:t>
                      </a:r>
                      <a:endParaRPr lang="en-US" sz="1200" dirty="0">
                        <a:effectLst/>
                        <a:latin typeface="Calibri"/>
                        <a:ea typeface="Calibri"/>
                        <a:cs typeface="Times New Roman"/>
                      </a:endParaRPr>
                    </a:p>
                  </a:txBody>
                  <a:tcPr marL="37596" marR="37596" marT="0" marB="0"/>
                </a:tc>
                <a:tc>
                  <a:txBody>
                    <a:bodyPr/>
                    <a:lstStyle/>
                    <a:p>
                      <a:pPr algn="ctr"/>
                      <a:r>
                        <a:rPr lang="en-US" sz="1200" dirty="0" smtClean="0"/>
                        <a:t>$0-$15       (Tier 1)</a:t>
                      </a:r>
                      <a:endParaRPr lang="en-US" sz="1200" dirty="0"/>
                    </a:p>
                  </a:txBody>
                  <a:tcPr marL="37596" marR="37596" marT="0" marB="0"/>
                </a:tc>
                <a:tc>
                  <a:txBody>
                    <a:bodyPr/>
                    <a:lstStyle/>
                    <a:p>
                      <a:pPr marL="0" marR="0" algn="ctr">
                        <a:lnSpc>
                          <a:spcPct val="115000"/>
                        </a:lnSpc>
                        <a:spcBef>
                          <a:spcPts val="0"/>
                        </a:spcBef>
                        <a:spcAft>
                          <a:spcPts val="0"/>
                        </a:spcAft>
                      </a:pPr>
                      <a:r>
                        <a:rPr lang="en-US" sz="1200" dirty="0" smtClean="0">
                          <a:effectLst/>
                        </a:rPr>
                        <a:t>$0           (Tier 1)</a:t>
                      </a:r>
                      <a:endParaRPr lang="en-US" sz="1200" dirty="0">
                        <a:effectLst/>
                        <a:latin typeface="Calibri"/>
                        <a:ea typeface="Calibri"/>
                        <a:cs typeface="Times New Roman"/>
                      </a:endParaRPr>
                    </a:p>
                  </a:txBody>
                  <a:tcPr marL="37596" marR="37596" marT="0" marB="0"/>
                </a:tc>
                <a:tc gridSpan="2">
                  <a:txBody>
                    <a:bodyPr/>
                    <a:lstStyle/>
                    <a:p>
                      <a:pPr marL="0" marR="0" algn="ctr">
                        <a:lnSpc>
                          <a:spcPct val="115000"/>
                        </a:lnSpc>
                        <a:spcBef>
                          <a:spcPts val="0"/>
                        </a:spcBef>
                        <a:spcAft>
                          <a:spcPts val="0"/>
                        </a:spcAft>
                      </a:pPr>
                      <a:r>
                        <a:rPr lang="en-US" sz="1200" dirty="0" smtClean="0">
                          <a:effectLst/>
                        </a:rPr>
                        <a:t>$30 (Tier 1)</a:t>
                      </a:r>
                      <a:endParaRPr lang="en-US" sz="1200" dirty="0">
                        <a:effectLst/>
                        <a:latin typeface="Calibri"/>
                        <a:ea typeface="Calibri"/>
                        <a:cs typeface="Times New Roman"/>
                      </a:endParaRPr>
                    </a:p>
                  </a:txBody>
                  <a:tcPr marL="37596" marR="37596" marT="0" marB="0"/>
                </a:tc>
                <a:tc hMerge="1">
                  <a:txBody>
                    <a:bodyPr/>
                    <a:lstStyle/>
                    <a:p>
                      <a:endParaRPr lang="en-US"/>
                    </a:p>
                  </a:txBody>
                  <a:tcPr/>
                </a:tc>
                <a:tc>
                  <a:txBody>
                    <a:bodyPr/>
                    <a:lstStyle/>
                    <a:p>
                      <a:pPr algn="ctr"/>
                      <a:r>
                        <a:rPr lang="en-US" sz="1200" dirty="0" smtClean="0"/>
                        <a:t>$0 (Tier 1)</a:t>
                      </a:r>
                      <a:endParaRPr lang="en-US" sz="1200" dirty="0"/>
                    </a:p>
                  </a:txBody>
                  <a:tcPr marL="37596" marR="37596" marT="0" marB="0"/>
                </a:tc>
              </a:tr>
              <a:tr h="204579">
                <a:tc>
                  <a:txBody>
                    <a:bodyPr/>
                    <a:lstStyle/>
                    <a:p>
                      <a:pPr marL="0" marR="0">
                        <a:lnSpc>
                          <a:spcPct val="115000"/>
                        </a:lnSpc>
                        <a:spcBef>
                          <a:spcPts val="0"/>
                        </a:spcBef>
                        <a:spcAft>
                          <a:spcPts val="0"/>
                        </a:spcAft>
                      </a:pPr>
                      <a:r>
                        <a:rPr lang="en-US" sz="1200" dirty="0">
                          <a:effectLst/>
                        </a:rPr>
                        <a:t>Non-Preferred Generic</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endParaRPr lang="en-US" sz="1200" dirty="0">
                        <a:effectLst/>
                        <a:latin typeface="Calibri"/>
                        <a:ea typeface="Calibri"/>
                        <a:cs typeface="Times New Roman"/>
                      </a:endParaRPr>
                    </a:p>
                  </a:txBody>
                  <a:tcPr marL="37596" marR="37596" marT="0" marB="0"/>
                </a:tc>
                <a:tc>
                  <a:txBody>
                    <a:bodyPr/>
                    <a:lstStyle/>
                    <a:p>
                      <a:pPr algn="ctr"/>
                      <a:r>
                        <a:rPr lang="en-US" sz="1200" dirty="0" smtClean="0"/>
                        <a:t>$15-30       (Tier 2)</a:t>
                      </a:r>
                      <a:endParaRPr lang="en-US" sz="1200" dirty="0"/>
                    </a:p>
                  </a:txBody>
                  <a:tcPr marL="37596" marR="37596" marT="0" marB="0"/>
                </a:tc>
                <a:tc>
                  <a:txBody>
                    <a:bodyPr/>
                    <a:lstStyle/>
                    <a:p>
                      <a:pPr marL="0" marR="0" algn="ctr">
                        <a:lnSpc>
                          <a:spcPct val="115000"/>
                        </a:lnSpc>
                        <a:spcBef>
                          <a:spcPts val="0"/>
                        </a:spcBef>
                        <a:spcAft>
                          <a:spcPts val="0"/>
                        </a:spcAft>
                      </a:pPr>
                      <a:r>
                        <a:rPr lang="en-US" sz="1200" dirty="0" smtClean="0">
                          <a:effectLst/>
                        </a:rPr>
                        <a:t>$20         (Tier 2)</a:t>
                      </a:r>
                      <a:endParaRPr lang="en-US" sz="1200" dirty="0">
                        <a:effectLst/>
                        <a:latin typeface="Calibri"/>
                        <a:ea typeface="Calibri"/>
                        <a:cs typeface="Times New Roman"/>
                      </a:endParaRPr>
                    </a:p>
                  </a:txBody>
                  <a:tcPr marL="37596" marR="37596" marT="0" marB="0"/>
                </a:tc>
                <a:tc gridSpan="2">
                  <a:txBody>
                    <a:bodyPr/>
                    <a:lstStyle/>
                    <a:p>
                      <a:pPr marL="0" marR="0" algn="ctr">
                        <a:lnSpc>
                          <a:spcPct val="115000"/>
                        </a:lnSpc>
                        <a:spcBef>
                          <a:spcPts val="0"/>
                        </a:spcBef>
                        <a:spcAft>
                          <a:spcPts val="0"/>
                        </a:spcAft>
                      </a:pPr>
                      <a:r>
                        <a:rPr lang="en-US" sz="1200" dirty="0" smtClean="0">
                          <a:effectLst/>
                        </a:rPr>
                        <a:t>$140 (Tier 3)</a:t>
                      </a:r>
                      <a:endParaRPr lang="en-US" sz="1200" dirty="0">
                        <a:effectLst/>
                        <a:latin typeface="Calibri"/>
                        <a:ea typeface="Calibri"/>
                        <a:cs typeface="Times New Roman"/>
                      </a:endParaRPr>
                    </a:p>
                  </a:txBody>
                  <a:tcPr marL="37596" marR="37596" marT="0" marB="0"/>
                </a:tc>
                <a:tc hMerge="1">
                  <a:txBody>
                    <a:bodyPr/>
                    <a:lstStyle/>
                    <a:p>
                      <a:endParaRPr lang="en-US"/>
                    </a:p>
                  </a:txBody>
                  <a:tcPr/>
                </a:tc>
                <a:tc>
                  <a:txBody>
                    <a:bodyPr/>
                    <a:lstStyle/>
                    <a:p>
                      <a:pPr algn="ctr"/>
                      <a:r>
                        <a:rPr lang="en-US" sz="1200" dirty="0" smtClean="0"/>
                        <a:t>$0 (Tier 1)</a:t>
                      </a:r>
                      <a:endParaRPr lang="en-US" sz="1200" dirty="0"/>
                    </a:p>
                  </a:txBody>
                  <a:tcPr marL="37596" marR="37596" marT="0" marB="0"/>
                </a:tc>
              </a:tr>
              <a:tr h="204579">
                <a:tc>
                  <a:txBody>
                    <a:bodyPr/>
                    <a:lstStyle/>
                    <a:p>
                      <a:pPr marL="0" marR="0">
                        <a:lnSpc>
                          <a:spcPct val="115000"/>
                        </a:lnSpc>
                        <a:spcBef>
                          <a:spcPts val="0"/>
                        </a:spcBef>
                        <a:spcAft>
                          <a:spcPts val="0"/>
                        </a:spcAft>
                      </a:pPr>
                      <a:r>
                        <a:rPr lang="en-US" sz="1200" dirty="0">
                          <a:effectLst/>
                        </a:rPr>
                        <a:t>Preferred Brand</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smtClean="0">
                          <a:effectLst/>
                        </a:rPr>
                        <a:t>$60-$120</a:t>
                      </a:r>
                      <a:endParaRPr lang="en-US" sz="1200" dirty="0">
                        <a:effectLst/>
                        <a:latin typeface="Calibri"/>
                        <a:ea typeface="Calibri"/>
                        <a:cs typeface="Times New Roman"/>
                      </a:endParaRPr>
                    </a:p>
                  </a:txBody>
                  <a:tcPr marL="37596" marR="37596" marT="0" marB="0"/>
                </a:tc>
                <a:tc>
                  <a:txBody>
                    <a:bodyPr/>
                    <a:lstStyle/>
                    <a:p>
                      <a:pPr algn="ctr"/>
                      <a:r>
                        <a:rPr lang="en-US" sz="1200" dirty="0" smtClean="0"/>
                        <a:t>$120-$135 (Tier 3)</a:t>
                      </a:r>
                      <a:endParaRPr lang="en-US" sz="1200" dirty="0"/>
                    </a:p>
                  </a:txBody>
                  <a:tcPr marL="37596" marR="37596" marT="0" marB="0"/>
                </a:tc>
                <a:tc>
                  <a:txBody>
                    <a:bodyPr/>
                    <a:lstStyle/>
                    <a:p>
                      <a:pPr marL="0" marR="0" algn="ctr">
                        <a:lnSpc>
                          <a:spcPct val="115000"/>
                        </a:lnSpc>
                        <a:spcBef>
                          <a:spcPts val="0"/>
                        </a:spcBef>
                        <a:spcAft>
                          <a:spcPts val="0"/>
                        </a:spcAft>
                      </a:pPr>
                      <a:r>
                        <a:rPr lang="en-US" sz="1200" dirty="0" smtClean="0">
                          <a:effectLst/>
                        </a:rPr>
                        <a:t>$112.50 (Tier 3)</a:t>
                      </a:r>
                      <a:endParaRPr lang="en-US" sz="1200" dirty="0">
                        <a:effectLst/>
                        <a:latin typeface="Calibri"/>
                        <a:ea typeface="Calibri"/>
                        <a:cs typeface="Times New Roman"/>
                      </a:endParaRPr>
                    </a:p>
                  </a:txBody>
                  <a:tcPr marL="37596" marR="37596" marT="0" marB="0"/>
                </a:tc>
                <a:tc gridSpan="2">
                  <a:txBody>
                    <a:bodyPr/>
                    <a:lstStyle/>
                    <a:p>
                      <a:pPr marL="0" marR="0" algn="ctr">
                        <a:lnSpc>
                          <a:spcPct val="115000"/>
                        </a:lnSpc>
                        <a:spcBef>
                          <a:spcPts val="0"/>
                        </a:spcBef>
                        <a:spcAft>
                          <a:spcPts val="0"/>
                        </a:spcAft>
                      </a:pPr>
                      <a:r>
                        <a:rPr lang="en-US" sz="1200" dirty="0" smtClean="0">
                          <a:effectLst/>
                        </a:rPr>
                        <a:t>$70 (Tier 2)</a:t>
                      </a:r>
                      <a:endParaRPr lang="en-US" sz="1200" dirty="0">
                        <a:effectLst/>
                        <a:latin typeface="Calibri"/>
                        <a:ea typeface="Calibri"/>
                        <a:cs typeface="Times New Roman"/>
                      </a:endParaRPr>
                    </a:p>
                  </a:txBody>
                  <a:tcPr marL="37596" marR="37596" marT="0" marB="0"/>
                </a:tc>
                <a:tc hMerge="1">
                  <a:txBody>
                    <a:bodyPr/>
                    <a:lstStyle/>
                    <a:p>
                      <a:endParaRPr lang="en-US"/>
                    </a:p>
                  </a:txBody>
                  <a:tcPr/>
                </a:tc>
                <a:tc>
                  <a:txBody>
                    <a:bodyPr/>
                    <a:lstStyle/>
                    <a:p>
                      <a:pPr algn="ctr"/>
                      <a:r>
                        <a:rPr lang="en-US" sz="1200" dirty="0" smtClean="0"/>
                        <a:t>$80 (Tier 2)</a:t>
                      </a:r>
                      <a:endParaRPr lang="en-US" sz="1200" dirty="0"/>
                    </a:p>
                  </a:txBody>
                  <a:tcPr marL="37596" marR="37596" marT="0" marB="0"/>
                </a:tc>
              </a:tr>
              <a:tr h="204579">
                <a:tc>
                  <a:txBody>
                    <a:bodyPr/>
                    <a:lstStyle/>
                    <a:p>
                      <a:pPr marL="0" marR="0">
                        <a:lnSpc>
                          <a:spcPct val="115000"/>
                        </a:lnSpc>
                        <a:spcBef>
                          <a:spcPts val="0"/>
                        </a:spcBef>
                        <a:spcAft>
                          <a:spcPts val="0"/>
                        </a:spcAft>
                      </a:pPr>
                      <a:r>
                        <a:rPr lang="en-US" sz="1200" dirty="0">
                          <a:effectLst/>
                        </a:rPr>
                        <a:t>Non-Preferred Brand</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smtClean="0">
                          <a:effectLst/>
                          <a:latin typeface="Calibri"/>
                          <a:ea typeface="Calibri"/>
                          <a:cs typeface="Times New Roman"/>
                        </a:rPr>
                        <a:t>$100-$250 </a:t>
                      </a:r>
                      <a:r>
                        <a:rPr lang="en-US" sz="800" dirty="0" smtClean="0">
                          <a:effectLst/>
                          <a:latin typeface="Calibri"/>
                          <a:ea typeface="Calibri"/>
                          <a:cs typeface="Times New Roman"/>
                        </a:rPr>
                        <a:t>Non</a:t>
                      </a:r>
                      <a:r>
                        <a:rPr lang="en-US" sz="800" smtClean="0">
                          <a:effectLst/>
                          <a:latin typeface="Calibri"/>
                          <a:ea typeface="Calibri"/>
                          <a:cs typeface="Times New Roman"/>
                        </a:rPr>
                        <a:t>-Formulary</a:t>
                      </a:r>
                      <a:endParaRPr lang="en-US" sz="1200" dirty="0">
                        <a:effectLst/>
                        <a:latin typeface="Calibri"/>
                        <a:ea typeface="Calibri"/>
                        <a:cs typeface="Times New Roman"/>
                      </a:endParaRPr>
                    </a:p>
                  </a:txBody>
                  <a:tcPr marL="37596" marR="37596" marT="0" marB="0"/>
                </a:tc>
                <a:tc>
                  <a:txBody>
                    <a:bodyPr/>
                    <a:lstStyle/>
                    <a:p>
                      <a:pPr algn="ctr"/>
                      <a:r>
                        <a:rPr lang="en-US" sz="1200" dirty="0" smtClean="0"/>
                        <a:t>$270-$285 (Tier 4)</a:t>
                      </a:r>
                      <a:endParaRPr lang="en-US" sz="1200" dirty="0"/>
                    </a:p>
                  </a:txBody>
                  <a:tcPr marL="37596" marR="37596" marT="0" marB="0"/>
                </a:tc>
                <a:tc>
                  <a:txBody>
                    <a:bodyPr/>
                    <a:lstStyle/>
                    <a:p>
                      <a:pPr marL="0" marR="0" algn="ctr">
                        <a:lnSpc>
                          <a:spcPct val="115000"/>
                        </a:lnSpc>
                        <a:spcBef>
                          <a:spcPts val="0"/>
                        </a:spcBef>
                        <a:spcAft>
                          <a:spcPts val="0"/>
                        </a:spcAft>
                      </a:pPr>
                      <a:r>
                        <a:rPr lang="en-US" sz="1200" dirty="0" smtClean="0">
                          <a:effectLst/>
                        </a:rPr>
                        <a:t>$285       (Tier 4)</a:t>
                      </a:r>
                      <a:endParaRPr lang="en-US" sz="1200" dirty="0">
                        <a:effectLst/>
                        <a:latin typeface="Calibri"/>
                        <a:ea typeface="Calibri"/>
                        <a:cs typeface="Times New Roman"/>
                      </a:endParaRPr>
                    </a:p>
                  </a:txBody>
                  <a:tcPr marL="37596" marR="37596" marT="0" marB="0"/>
                </a:tc>
                <a:tc gridSpan="2">
                  <a:txBody>
                    <a:bodyPr/>
                    <a:lstStyle/>
                    <a:p>
                      <a:pPr marL="0" marR="0" algn="ctr">
                        <a:lnSpc>
                          <a:spcPct val="115000"/>
                        </a:lnSpc>
                        <a:spcBef>
                          <a:spcPts val="0"/>
                        </a:spcBef>
                        <a:spcAft>
                          <a:spcPts val="0"/>
                        </a:spcAft>
                      </a:pPr>
                      <a:r>
                        <a:rPr lang="en-US" sz="1200" dirty="0" smtClean="0">
                          <a:effectLst/>
                        </a:rPr>
                        <a:t>$140 (Tier 3)</a:t>
                      </a:r>
                      <a:endParaRPr lang="en-US" sz="1200" dirty="0">
                        <a:effectLst/>
                        <a:latin typeface="Calibri"/>
                        <a:ea typeface="Calibri"/>
                        <a:cs typeface="Times New Roman"/>
                      </a:endParaRPr>
                    </a:p>
                  </a:txBody>
                  <a:tcPr marL="37596" marR="37596" marT="0" marB="0"/>
                </a:tc>
                <a:tc hMerge="1">
                  <a:txBody>
                    <a:bodyPr/>
                    <a:lstStyle/>
                    <a:p>
                      <a:endParaRPr lang="en-US"/>
                    </a:p>
                  </a:txBody>
                  <a:tcPr/>
                </a:tc>
                <a:tc>
                  <a:txBody>
                    <a:bodyPr/>
                    <a:lstStyle/>
                    <a:p>
                      <a:pPr algn="ctr"/>
                      <a:r>
                        <a:rPr lang="en-US" sz="1200" dirty="0" smtClean="0"/>
                        <a:t>$180 (Tier 3)</a:t>
                      </a:r>
                      <a:endParaRPr lang="en-US" sz="1200" dirty="0"/>
                    </a:p>
                  </a:txBody>
                  <a:tcPr marL="37596" marR="37596" marT="0" marB="0"/>
                </a:tc>
              </a:tr>
              <a:tr h="273795">
                <a:tc>
                  <a:txBody>
                    <a:bodyPr/>
                    <a:lstStyle/>
                    <a:p>
                      <a:pPr marL="0" marR="0">
                        <a:lnSpc>
                          <a:spcPct val="115000"/>
                        </a:lnSpc>
                        <a:spcBef>
                          <a:spcPts val="0"/>
                        </a:spcBef>
                        <a:spcAft>
                          <a:spcPts val="0"/>
                        </a:spcAft>
                      </a:pPr>
                      <a:r>
                        <a:rPr lang="en-US" sz="1200" dirty="0">
                          <a:effectLst/>
                        </a:rPr>
                        <a:t>COVERAGE GAP</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smtClean="0">
                          <a:effectLst/>
                        </a:rPr>
                        <a:t>No</a:t>
                      </a:r>
                      <a:endParaRPr lang="en-US" sz="1200" dirty="0">
                        <a:effectLst/>
                        <a:latin typeface="Calibri"/>
                        <a:ea typeface="Calibri"/>
                        <a:cs typeface="Times New Roman"/>
                      </a:endParaRPr>
                    </a:p>
                  </a:txBody>
                  <a:tcPr marL="37596" marR="37596" marT="0" marB="0"/>
                </a:tc>
                <a:tc>
                  <a:txBody>
                    <a:bodyPr/>
                    <a:lstStyle/>
                    <a:p>
                      <a:pPr algn="ctr"/>
                      <a:r>
                        <a:rPr lang="en-US" sz="1200" dirty="0" smtClean="0"/>
                        <a:t>No</a:t>
                      </a:r>
                      <a:endParaRPr lang="en-US" sz="1200" dirty="0"/>
                    </a:p>
                  </a:txBody>
                  <a:tcPr marL="37596" marR="37596" marT="0" marB="0"/>
                </a:tc>
                <a:tc>
                  <a:txBody>
                    <a:bodyPr/>
                    <a:lstStyle/>
                    <a:p>
                      <a:pPr marL="0" marR="0" algn="ctr">
                        <a:lnSpc>
                          <a:spcPct val="115000"/>
                        </a:lnSpc>
                        <a:spcBef>
                          <a:spcPts val="0"/>
                        </a:spcBef>
                        <a:spcAft>
                          <a:spcPts val="0"/>
                        </a:spcAft>
                      </a:pPr>
                      <a:r>
                        <a:rPr lang="en-US" sz="1200" dirty="0" smtClean="0">
                          <a:effectLst/>
                        </a:rPr>
                        <a:t>No</a:t>
                      </a:r>
                      <a:endParaRPr lang="en-US" sz="1200" dirty="0">
                        <a:effectLst/>
                        <a:latin typeface="Calibri"/>
                        <a:ea typeface="Calibri"/>
                        <a:cs typeface="Times New Roman"/>
                      </a:endParaRPr>
                    </a:p>
                  </a:txBody>
                  <a:tcPr marL="37596" marR="37596" marT="0" marB="0"/>
                </a:tc>
                <a:tc gridSpan="2">
                  <a:txBody>
                    <a:bodyPr/>
                    <a:lstStyle/>
                    <a:p>
                      <a:pPr marL="0" marR="0" algn="ctr">
                        <a:lnSpc>
                          <a:spcPct val="115000"/>
                        </a:lnSpc>
                        <a:spcBef>
                          <a:spcPts val="0"/>
                        </a:spcBef>
                        <a:spcAft>
                          <a:spcPts val="0"/>
                        </a:spcAft>
                      </a:pPr>
                      <a:r>
                        <a:rPr lang="en-US" sz="1200" dirty="0" smtClean="0">
                          <a:effectLst/>
                        </a:rPr>
                        <a:t>No</a:t>
                      </a:r>
                      <a:endParaRPr lang="en-US" sz="1200" dirty="0">
                        <a:effectLst/>
                        <a:latin typeface="Calibri"/>
                        <a:ea typeface="Calibri"/>
                        <a:cs typeface="Times New Roman"/>
                      </a:endParaRPr>
                    </a:p>
                  </a:txBody>
                  <a:tcPr marL="37596" marR="37596" marT="0" marB="0"/>
                </a:tc>
                <a:tc hMerge="1">
                  <a:txBody>
                    <a:bodyPr/>
                    <a:lstStyle/>
                    <a:p>
                      <a:endParaRPr lang="en-US"/>
                    </a:p>
                  </a:txBody>
                  <a:tcPr/>
                </a:tc>
                <a:tc>
                  <a:txBody>
                    <a:bodyPr/>
                    <a:lstStyle/>
                    <a:p>
                      <a:pPr algn="ctr"/>
                      <a:r>
                        <a:rPr lang="en-US" sz="1200" dirty="0" smtClean="0"/>
                        <a:t>No</a:t>
                      </a:r>
                      <a:endParaRPr lang="en-US" sz="1200" dirty="0"/>
                    </a:p>
                  </a:txBody>
                  <a:tcPr marL="37596" marR="37596" marT="0" marB="0"/>
                </a:tc>
              </a:tr>
              <a:tr h="317922">
                <a:tc>
                  <a:txBody>
                    <a:bodyPr/>
                    <a:lstStyle/>
                    <a:p>
                      <a:pPr marL="0" marR="0">
                        <a:lnSpc>
                          <a:spcPct val="115000"/>
                        </a:lnSpc>
                        <a:spcBef>
                          <a:spcPts val="0"/>
                        </a:spcBef>
                        <a:spcAft>
                          <a:spcPts val="0"/>
                        </a:spcAft>
                      </a:pPr>
                      <a:r>
                        <a:rPr lang="en-US" sz="1200" dirty="0">
                          <a:effectLst/>
                        </a:rPr>
                        <a:t>CATASTROPHIC LEVEL</a:t>
                      </a:r>
                      <a:endParaRPr lang="en-US" sz="1200" dirty="0">
                        <a:effectLst/>
                        <a:latin typeface="Calibri"/>
                        <a:ea typeface="Calibri"/>
                        <a:cs typeface="Times New Roman"/>
                      </a:endParaRPr>
                    </a:p>
                  </a:txBody>
                  <a:tcPr marL="37596" marR="37596" marT="0" marB="0"/>
                </a:tc>
                <a:tc>
                  <a:txBody>
                    <a:bodyPr/>
                    <a:lstStyle/>
                    <a:p>
                      <a:pPr marL="0" marR="0" algn="ctr">
                        <a:lnSpc>
                          <a:spcPct val="115000"/>
                        </a:lnSpc>
                        <a:spcBef>
                          <a:spcPts val="0"/>
                        </a:spcBef>
                        <a:spcAft>
                          <a:spcPts val="0"/>
                        </a:spcAft>
                      </a:pPr>
                      <a:r>
                        <a:rPr lang="en-US" sz="1200" dirty="0" smtClean="0">
                          <a:effectLst/>
                        </a:rPr>
                        <a:t>Yes</a:t>
                      </a:r>
                      <a:endParaRPr lang="en-US" sz="1200" dirty="0">
                        <a:solidFill>
                          <a:schemeClr val="tx1"/>
                        </a:solidFill>
                        <a:effectLst/>
                        <a:latin typeface="Calibri"/>
                        <a:ea typeface="Calibri"/>
                        <a:cs typeface="Times New Roman"/>
                      </a:endParaRPr>
                    </a:p>
                  </a:txBody>
                  <a:tcPr marL="37596" marR="37596" marT="0" marB="0"/>
                </a:tc>
                <a:tc>
                  <a:txBody>
                    <a:bodyPr/>
                    <a:lstStyle/>
                    <a:p>
                      <a:pPr algn="ctr"/>
                      <a:r>
                        <a:rPr lang="en-US" sz="1200" dirty="0" smtClean="0"/>
                        <a:t>Yes</a:t>
                      </a:r>
                      <a:endParaRPr lang="en-US" sz="1200" dirty="0">
                        <a:solidFill>
                          <a:schemeClr val="tx1"/>
                        </a:solidFill>
                      </a:endParaRPr>
                    </a:p>
                  </a:txBody>
                  <a:tcPr marL="37596" marR="37596" marT="0" marB="0"/>
                </a:tc>
                <a:tc>
                  <a:txBody>
                    <a:bodyPr/>
                    <a:lstStyle/>
                    <a:p>
                      <a:pPr marL="0" marR="0" algn="ctr">
                        <a:lnSpc>
                          <a:spcPct val="115000"/>
                        </a:lnSpc>
                        <a:spcBef>
                          <a:spcPts val="0"/>
                        </a:spcBef>
                        <a:spcAft>
                          <a:spcPts val="0"/>
                        </a:spcAft>
                      </a:pPr>
                      <a:r>
                        <a:rPr lang="en-US" sz="1200" dirty="0" smtClean="0">
                          <a:effectLst/>
                        </a:rPr>
                        <a:t>Yes</a:t>
                      </a:r>
                      <a:endParaRPr lang="en-US" sz="1200" dirty="0">
                        <a:solidFill>
                          <a:schemeClr val="tx1"/>
                        </a:solidFill>
                        <a:effectLst/>
                        <a:latin typeface="Calibri"/>
                        <a:ea typeface="Calibri"/>
                        <a:cs typeface="Times New Roman"/>
                      </a:endParaRPr>
                    </a:p>
                  </a:txBody>
                  <a:tcPr marL="37596" marR="37596" marT="0" marB="0"/>
                </a:tc>
                <a:tc gridSpan="2">
                  <a:txBody>
                    <a:bodyPr/>
                    <a:lstStyle/>
                    <a:p>
                      <a:pPr marL="0" marR="0" algn="ctr">
                        <a:lnSpc>
                          <a:spcPct val="115000"/>
                        </a:lnSpc>
                        <a:spcBef>
                          <a:spcPts val="0"/>
                        </a:spcBef>
                        <a:spcAft>
                          <a:spcPts val="0"/>
                        </a:spcAft>
                      </a:pPr>
                      <a:r>
                        <a:rPr lang="en-US" sz="1200" dirty="0" smtClean="0">
                          <a:effectLst/>
                        </a:rPr>
                        <a:t>Yes</a:t>
                      </a:r>
                      <a:endParaRPr lang="en-US" sz="1200" dirty="0">
                        <a:solidFill>
                          <a:schemeClr val="tx1"/>
                        </a:solidFill>
                        <a:effectLst/>
                        <a:latin typeface="Calibri"/>
                        <a:ea typeface="Calibri"/>
                        <a:cs typeface="Times New Roman"/>
                      </a:endParaRPr>
                    </a:p>
                  </a:txBody>
                  <a:tcPr marL="37596" marR="37596" marT="0" marB="0"/>
                </a:tc>
                <a:tc hMerge="1">
                  <a:txBody>
                    <a:bodyPr/>
                    <a:lstStyle/>
                    <a:p>
                      <a:endParaRPr lang="en-US"/>
                    </a:p>
                  </a:txBody>
                  <a:tcPr/>
                </a:tc>
                <a:tc>
                  <a:txBody>
                    <a:bodyPr/>
                    <a:lstStyle/>
                    <a:p>
                      <a:pPr algn="ctr"/>
                      <a:r>
                        <a:rPr lang="en-US" sz="1200" dirty="0" smtClean="0"/>
                        <a:t>Yes</a:t>
                      </a:r>
                      <a:endParaRPr lang="en-US" sz="1200" dirty="0">
                        <a:solidFill>
                          <a:schemeClr val="tx1"/>
                        </a:solidFill>
                      </a:endParaRPr>
                    </a:p>
                  </a:txBody>
                  <a:tcPr marL="37596" marR="37596" marT="0" marB="0"/>
                </a:tc>
              </a:tr>
              <a:tr h="204579">
                <a:tc gridSpan="7">
                  <a:txBody>
                    <a:bodyPr/>
                    <a:lstStyle/>
                    <a:p>
                      <a:pPr marL="0" marR="0">
                        <a:lnSpc>
                          <a:spcPct val="115000"/>
                        </a:lnSpc>
                        <a:spcBef>
                          <a:spcPts val="0"/>
                        </a:spcBef>
                        <a:spcAft>
                          <a:spcPts val="0"/>
                        </a:spcAft>
                      </a:pPr>
                      <a:endParaRPr lang="en-US" sz="1200" dirty="0">
                        <a:effectLst/>
                        <a:latin typeface="Calibri"/>
                        <a:ea typeface="Calibri"/>
                        <a:cs typeface="Times New Roman"/>
                      </a:endParaRPr>
                    </a:p>
                  </a:txBody>
                  <a:tcPr marL="37596" marR="37596"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endParaRPr lang="en-US" sz="1200" dirty="0">
                        <a:solidFill>
                          <a:srgbClr val="FF3300"/>
                        </a:solidFill>
                      </a:endParaRPr>
                    </a:p>
                  </a:txBody>
                  <a:tcPr marL="38649" marR="38649" marT="0" marB="0"/>
                </a:tc>
              </a:tr>
            </a:tbl>
          </a:graphicData>
        </a:graphic>
      </p:graphicFrame>
      <p:sp>
        <p:nvSpPr>
          <p:cNvPr id="3" name="Slide Number Placeholder 2"/>
          <p:cNvSpPr>
            <a:spLocks noGrp="1"/>
          </p:cNvSpPr>
          <p:nvPr>
            <p:ph type="sldNum" sz="quarter" idx="12"/>
          </p:nvPr>
        </p:nvSpPr>
        <p:spPr>
          <a:xfrm>
            <a:off x="8534400" y="5638800"/>
            <a:ext cx="528638" cy="378117"/>
          </a:xfrm>
        </p:spPr>
        <p:txBody>
          <a:bodyPr/>
          <a:lstStyle/>
          <a:p>
            <a:fld id="{57AF16DE-A0D5-4438-950F-5B1E159C2C28}" type="slidenum">
              <a:rPr lang="en-US" smtClean="0"/>
              <a:t>10</a:t>
            </a:fld>
            <a:endParaRPr lang="en-US" dirty="0"/>
          </a:p>
        </p:txBody>
      </p:sp>
      <p:sp>
        <p:nvSpPr>
          <p:cNvPr id="4" name="TextBox 3"/>
          <p:cNvSpPr txBox="1"/>
          <p:nvPr/>
        </p:nvSpPr>
        <p:spPr>
          <a:xfrm>
            <a:off x="1752600" y="4651248"/>
            <a:ext cx="1447800" cy="276999"/>
          </a:xfrm>
          <a:custGeom>
            <a:avLst/>
            <a:gdLst>
              <a:gd name="connsiteX0" fmla="*/ 0 w 1600200"/>
              <a:gd name="connsiteY0" fmla="*/ 0 h 369332"/>
              <a:gd name="connsiteX1" fmla="*/ 1600200 w 1600200"/>
              <a:gd name="connsiteY1" fmla="*/ 0 h 369332"/>
              <a:gd name="connsiteX2" fmla="*/ 1600200 w 1600200"/>
              <a:gd name="connsiteY2" fmla="*/ 369332 h 369332"/>
              <a:gd name="connsiteX3" fmla="*/ 0 w 1600200"/>
              <a:gd name="connsiteY3" fmla="*/ 369332 h 369332"/>
              <a:gd name="connsiteX4" fmla="*/ 0 w 1600200"/>
              <a:gd name="connsiteY4" fmla="*/ 0 h 369332"/>
              <a:gd name="connsiteX0" fmla="*/ 0 w 1600200"/>
              <a:gd name="connsiteY0" fmla="*/ 0 h 369332"/>
              <a:gd name="connsiteX1" fmla="*/ 1600200 w 1600200"/>
              <a:gd name="connsiteY1" fmla="*/ 0 h 369332"/>
              <a:gd name="connsiteX2" fmla="*/ 1600200 w 1600200"/>
              <a:gd name="connsiteY2" fmla="*/ 369332 h 369332"/>
              <a:gd name="connsiteX3" fmla="*/ 807720 w 1600200"/>
              <a:gd name="connsiteY3" fmla="*/ 360680 h 369332"/>
              <a:gd name="connsiteX4" fmla="*/ 0 w 1600200"/>
              <a:gd name="connsiteY4" fmla="*/ 369332 h 369332"/>
              <a:gd name="connsiteX5" fmla="*/ 0 w 1600200"/>
              <a:gd name="connsiteY5" fmla="*/ 0 h 369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369332">
                <a:moveTo>
                  <a:pt x="0" y="0"/>
                </a:moveTo>
                <a:lnTo>
                  <a:pt x="1600200" y="0"/>
                </a:lnTo>
                <a:lnTo>
                  <a:pt x="1600200" y="369332"/>
                </a:lnTo>
                <a:lnTo>
                  <a:pt x="807720" y="360680"/>
                </a:lnTo>
                <a:lnTo>
                  <a:pt x="0" y="369332"/>
                </a:lnTo>
                <a:lnTo>
                  <a:pt x="0" y="0"/>
                </a:lnTo>
                <a:close/>
              </a:path>
            </a:pathLst>
          </a:custGeom>
          <a:noFill/>
        </p:spPr>
        <p:txBody>
          <a:bodyPr wrap="square" rtlCol="0">
            <a:spAutoFit/>
          </a:bodyPr>
          <a:lstStyle/>
          <a:p>
            <a:pPr algn="ctr"/>
            <a:r>
              <a:rPr lang="en-US" sz="1200" dirty="0" smtClean="0">
                <a:solidFill>
                  <a:schemeClr val="bg1"/>
                </a:solidFill>
              </a:rPr>
              <a:t>Smart 90</a:t>
            </a:r>
            <a:endParaRPr lang="en-US" sz="1200" dirty="0">
              <a:solidFill>
                <a:schemeClr val="bg1"/>
              </a:solidFill>
            </a:endParaRPr>
          </a:p>
        </p:txBody>
      </p:sp>
    </p:spTree>
    <p:extLst>
      <p:ext uri="{BB962C8B-B14F-4D97-AF65-F5344CB8AC3E}">
        <p14:creationId xmlns:p14="http://schemas.microsoft.com/office/powerpoint/2010/main" val="38527276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1"/>
            <a:ext cx="7543800" cy="381000"/>
          </a:xfrm>
        </p:spPr>
        <p:txBody>
          <a:bodyPr>
            <a:normAutofit fontScale="90000"/>
          </a:bodyPr>
          <a:lstStyle/>
          <a:p>
            <a:pPr algn="ctr"/>
            <a:r>
              <a:rPr lang="en-US" sz="2400" b="1" dirty="0">
                <a:latin typeface="Calibri" panose="020F0502020204030204" pitchFamily="34" charset="0"/>
              </a:rPr>
              <a:t>Medicare Advantage Plans – PPO and HMO Plans </a:t>
            </a:r>
            <a:r>
              <a:rPr lang="en-US" sz="2400" b="1" dirty="0" smtClean="0">
                <a:latin typeface="Calibri" panose="020F0502020204030204" pitchFamily="34" charset="0"/>
              </a:rPr>
              <a:t>II</a:t>
            </a:r>
            <a:endParaRPr lang="en-US" sz="2400" dirty="0"/>
          </a:p>
        </p:txBody>
      </p:sp>
      <p:graphicFrame>
        <p:nvGraphicFramePr>
          <p:cNvPr id="5" name="Content Placeholder 3"/>
          <p:cNvGraphicFramePr>
            <a:graphicFrameLocks noGrp="1"/>
          </p:cNvGraphicFramePr>
          <p:nvPr>
            <p:ph sz="half" idx="1"/>
            <p:extLst>
              <p:ext uri="{D42A27DB-BD31-4B8C-83A1-F6EECF244321}">
                <p14:modId xmlns:p14="http://schemas.microsoft.com/office/powerpoint/2010/main" val="2405875000"/>
              </p:ext>
            </p:extLst>
          </p:nvPr>
        </p:nvGraphicFramePr>
        <p:xfrm>
          <a:off x="152400" y="688198"/>
          <a:ext cx="8153401" cy="5866588"/>
        </p:xfrm>
        <a:graphic>
          <a:graphicData uri="http://schemas.openxmlformats.org/drawingml/2006/table">
            <a:tbl>
              <a:tblPr firstRow="1" firstCol="1" bandRow="1">
                <a:tableStyleId>{073A0DAA-6AF3-43AB-8588-CEC1D06C72B9}</a:tableStyleId>
              </a:tblPr>
              <a:tblGrid>
                <a:gridCol w="2298497"/>
                <a:gridCol w="1282903"/>
                <a:gridCol w="1371600"/>
                <a:gridCol w="1676400"/>
                <a:gridCol w="1524001"/>
              </a:tblGrid>
              <a:tr h="924173">
                <a:tc>
                  <a:txBody>
                    <a:bodyPr/>
                    <a:lstStyle/>
                    <a:p>
                      <a:pPr marL="0" marR="0" algn="ctr">
                        <a:lnSpc>
                          <a:spcPct val="115000"/>
                        </a:lnSpc>
                        <a:spcBef>
                          <a:spcPts val="0"/>
                        </a:spcBef>
                        <a:spcAft>
                          <a:spcPts val="0"/>
                        </a:spcAft>
                      </a:pPr>
                      <a:r>
                        <a:rPr lang="en-US" sz="1400" u="none" strike="noStrike" dirty="0">
                          <a:effectLst/>
                        </a:rPr>
                        <a:t> </a:t>
                      </a:r>
                      <a:endParaRPr lang="en-US" sz="1400" dirty="0">
                        <a:effectLst/>
                      </a:endParaRPr>
                    </a:p>
                    <a:p>
                      <a:pPr marL="0" marR="0" algn="ctr">
                        <a:lnSpc>
                          <a:spcPct val="115000"/>
                        </a:lnSpc>
                        <a:spcBef>
                          <a:spcPts val="0"/>
                        </a:spcBef>
                        <a:spcAft>
                          <a:spcPts val="0"/>
                        </a:spcAft>
                      </a:pPr>
                      <a:r>
                        <a:rPr lang="en-US" sz="1400" u="sng" dirty="0">
                          <a:effectLst/>
                        </a:rPr>
                        <a:t>SERVICES</a:t>
                      </a:r>
                      <a:endParaRPr lang="en-US" sz="1400" dirty="0">
                        <a:effectLst/>
                        <a:latin typeface="Calibri"/>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400" dirty="0" smtClean="0">
                          <a:effectLst/>
                        </a:rPr>
                        <a:t>BCBS</a:t>
                      </a:r>
                    </a:p>
                    <a:p>
                      <a:pPr marL="0" marR="0" algn="ctr">
                        <a:lnSpc>
                          <a:spcPct val="115000"/>
                        </a:lnSpc>
                        <a:spcBef>
                          <a:spcPts val="0"/>
                        </a:spcBef>
                        <a:spcAft>
                          <a:spcPts val="0"/>
                        </a:spcAft>
                      </a:pPr>
                      <a:r>
                        <a:rPr lang="en-US" sz="1400" dirty="0" smtClean="0">
                          <a:effectLst/>
                        </a:rPr>
                        <a:t>HMO</a:t>
                      </a:r>
                    </a:p>
                    <a:p>
                      <a:pPr marL="0" marR="0" algn="ctr">
                        <a:lnSpc>
                          <a:spcPct val="115000"/>
                        </a:lnSpc>
                        <a:spcBef>
                          <a:spcPts val="0"/>
                        </a:spcBef>
                        <a:spcAft>
                          <a:spcPts val="0"/>
                        </a:spcAft>
                      </a:pPr>
                      <a:r>
                        <a:rPr lang="en-US" sz="1400" dirty="0" smtClean="0">
                          <a:effectLst/>
                        </a:rPr>
                        <a:t>(Statewide)</a:t>
                      </a:r>
                      <a:endParaRPr lang="en-US" sz="1400" dirty="0" smtClean="0">
                        <a:effectLst/>
                        <a:latin typeface="+mn-lt"/>
                        <a:ea typeface="Calibri"/>
                        <a:cs typeface="Times New Roman"/>
                      </a:endParaRPr>
                    </a:p>
                    <a:p>
                      <a:pPr marL="0" marR="0" algn="ctr">
                        <a:lnSpc>
                          <a:spcPct val="115000"/>
                        </a:lnSpc>
                        <a:spcBef>
                          <a:spcPts val="0"/>
                        </a:spcBef>
                        <a:spcAft>
                          <a:spcPts val="0"/>
                        </a:spcAft>
                      </a:pPr>
                      <a:endParaRPr lang="en-US" sz="1400" dirty="0">
                        <a:effectLst/>
                        <a:latin typeface="Calibri"/>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400" dirty="0" smtClean="0">
                          <a:effectLst/>
                        </a:rPr>
                        <a:t>PRESBYTERIAN </a:t>
                      </a:r>
                    </a:p>
                    <a:p>
                      <a:pPr marL="0" marR="0" algn="ctr">
                        <a:lnSpc>
                          <a:spcPct val="115000"/>
                        </a:lnSpc>
                        <a:spcBef>
                          <a:spcPts val="0"/>
                        </a:spcBef>
                        <a:spcAft>
                          <a:spcPts val="0"/>
                        </a:spcAft>
                      </a:pPr>
                      <a:r>
                        <a:rPr lang="en-US" sz="1400" dirty="0" smtClean="0">
                          <a:effectLst/>
                        </a:rPr>
                        <a:t>HMO-POS</a:t>
                      </a:r>
                    </a:p>
                    <a:p>
                      <a:pPr marL="0" marR="0" algn="ctr">
                        <a:lnSpc>
                          <a:spcPct val="115000"/>
                        </a:lnSpc>
                        <a:spcBef>
                          <a:spcPts val="0"/>
                        </a:spcBef>
                        <a:spcAft>
                          <a:spcPts val="0"/>
                        </a:spcAft>
                      </a:pPr>
                      <a:r>
                        <a:rPr lang="en-US" sz="1400" dirty="0" smtClean="0">
                          <a:effectLst/>
                        </a:rPr>
                        <a:t>(Statewide)</a:t>
                      </a:r>
                      <a:endParaRPr lang="en-US" sz="1400" dirty="0" smtClean="0">
                        <a:effectLst/>
                        <a:latin typeface="+mn-lt"/>
                        <a:ea typeface="Calibri"/>
                        <a:cs typeface="Times New Roman"/>
                      </a:endParaRPr>
                    </a:p>
                    <a:p>
                      <a:pPr marL="0" marR="0" algn="ctr">
                        <a:lnSpc>
                          <a:spcPct val="115000"/>
                        </a:lnSpc>
                        <a:spcBef>
                          <a:spcPts val="0"/>
                        </a:spcBef>
                        <a:spcAft>
                          <a:spcPts val="0"/>
                        </a:spcAft>
                      </a:pPr>
                      <a:endParaRPr lang="en-US" sz="1400" dirty="0">
                        <a:effectLst/>
                        <a:latin typeface="Calibri"/>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400" dirty="0" smtClean="0">
                          <a:effectLst/>
                        </a:rPr>
                        <a:t>UNITED HEALTHCARE PPO</a:t>
                      </a:r>
                    </a:p>
                    <a:p>
                      <a:pPr marL="0" marR="0" algn="ctr">
                        <a:lnSpc>
                          <a:spcPct val="115000"/>
                        </a:lnSpc>
                        <a:spcBef>
                          <a:spcPts val="0"/>
                        </a:spcBef>
                        <a:spcAft>
                          <a:spcPts val="0"/>
                        </a:spcAft>
                      </a:pPr>
                      <a:r>
                        <a:rPr lang="en-US" sz="1400" dirty="0" smtClean="0">
                          <a:effectLst/>
                        </a:rPr>
                        <a:t>(Nationwide) </a:t>
                      </a:r>
                      <a:endParaRPr lang="en-US" sz="1400" dirty="0">
                        <a:effectLst/>
                        <a:latin typeface="Calibri"/>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400" dirty="0" smtClean="0">
                          <a:effectLst/>
                        </a:rPr>
                        <a:t>HUMANA</a:t>
                      </a:r>
                    </a:p>
                    <a:p>
                      <a:pPr marL="0" marR="0" algn="ctr">
                        <a:lnSpc>
                          <a:spcPct val="115000"/>
                        </a:lnSpc>
                        <a:spcBef>
                          <a:spcPts val="0"/>
                        </a:spcBef>
                        <a:spcAft>
                          <a:spcPts val="0"/>
                        </a:spcAft>
                      </a:pPr>
                      <a:r>
                        <a:rPr lang="en-US" sz="1400" dirty="0" smtClean="0">
                          <a:effectLst/>
                        </a:rPr>
                        <a:t>PPO</a:t>
                      </a:r>
                    </a:p>
                    <a:p>
                      <a:pPr marL="0" marR="0" algn="ctr">
                        <a:lnSpc>
                          <a:spcPct val="115000"/>
                        </a:lnSpc>
                        <a:spcBef>
                          <a:spcPts val="0"/>
                        </a:spcBef>
                        <a:spcAft>
                          <a:spcPts val="0"/>
                        </a:spcAft>
                      </a:pPr>
                      <a:r>
                        <a:rPr lang="en-US" sz="1400" dirty="0" smtClean="0">
                          <a:effectLst/>
                        </a:rPr>
                        <a:t>(Nationwide)</a:t>
                      </a:r>
                      <a:endParaRPr lang="en-US" sz="1400" dirty="0">
                        <a:effectLst/>
                        <a:latin typeface="+mn-lt"/>
                        <a:ea typeface="Calibri"/>
                        <a:cs typeface="Times New Roman"/>
                      </a:endParaRPr>
                    </a:p>
                  </a:txBody>
                  <a:tcPr marL="34060" marR="34060" marT="0" marB="0"/>
                </a:tc>
              </a:tr>
              <a:tr h="184179">
                <a:tc>
                  <a:txBody>
                    <a:bodyPr/>
                    <a:lstStyle/>
                    <a:p>
                      <a:pPr marL="0" marR="0">
                        <a:lnSpc>
                          <a:spcPct val="115000"/>
                        </a:lnSpc>
                        <a:spcBef>
                          <a:spcPts val="0"/>
                        </a:spcBef>
                        <a:spcAft>
                          <a:spcPts val="0"/>
                        </a:spcAft>
                      </a:pPr>
                      <a:r>
                        <a:rPr lang="en-US" sz="1100" dirty="0">
                          <a:effectLst/>
                        </a:rPr>
                        <a:t>Annual Out-of Pocket Limit</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t>$6,700</a:t>
                      </a:r>
                    </a:p>
                  </a:txBody>
                  <a:tcPr marL="34060" marR="34060" marT="0" marB="0"/>
                </a:tc>
                <a:tc>
                  <a:txBody>
                    <a:bodyPr/>
                    <a:lstStyle/>
                    <a:p>
                      <a:pPr marL="0" marR="0" algn="ctr">
                        <a:lnSpc>
                          <a:spcPct val="115000"/>
                        </a:lnSpc>
                        <a:spcBef>
                          <a:spcPts val="0"/>
                        </a:spcBef>
                        <a:spcAft>
                          <a:spcPts val="0"/>
                        </a:spcAft>
                      </a:pPr>
                      <a:r>
                        <a:rPr lang="en-US" sz="1100" dirty="0" smtClean="0">
                          <a:effectLst/>
                        </a:rPr>
                        <a:t>$3,000</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effectLst/>
                        </a:rPr>
                        <a:t>$1,500</a:t>
                      </a:r>
                      <a:endParaRPr lang="en-US" sz="1100" dirty="0" smtClean="0">
                        <a:effectLst/>
                        <a:latin typeface="+mn-lt"/>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100" dirty="0" smtClean="0">
                          <a:effectLst/>
                        </a:rPr>
                        <a:t>$2,800</a:t>
                      </a:r>
                      <a:endParaRPr lang="en-US" sz="1100" dirty="0">
                        <a:effectLst/>
                        <a:latin typeface="+mn-lt"/>
                        <a:ea typeface="Calibri"/>
                        <a:cs typeface="Times New Roman"/>
                      </a:endParaRPr>
                    </a:p>
                  </a:txBody>
                  <a:tcPr marL="34060" marR="34060" marT="0" marB="0"/>
                </a:tc>
              </a:tr>
              <a:tr h="184179">
                <a:tc gridSpan="5">
                  <a:txBody>
                    <a:bodyPr/>
                    <a:lstStyle/>
                    <a:p>
                      <a:pPr marL="0" marR="0" algn="ctr">
                        <a:lnSpc>
                          <a:spcPct val="115000"/>
                        </a:lnSpc>
                        <a:spcBef>
                          <a:spcPts val="0"/>
                        </a:spcBef>
                        <a:spcAft>
                          <a:spcPts val="0"/>
                        </a:spcAft>
                      </a:pPr>
                      <a:r>
                        <a:rPr lang="en-US" sz="1100" dirty="0">
                          <a:effectLst/>
                        </a:rPr>
                        <a:t>Medical Co </a:t>
                      </a:r>
                      <a:r>
                        <a:rPr lang="en-US" sz="1100" dirty="0" smtClean="0">
                          <a:effectLst/>
                        </a:rPr>
                        <a:t>Pays</a:t>
                      </a:r>
                      <a:endParaRPr lang="en-US" sz="1100" dirty="0">
                        <a:effectLst/>
                        <a:latin typeface="Calibri"/>
                        <a:ea typeface="Calibri"/>
                        <a:cs typeface="Times New Roman"/>
                      </a:endParaRPr>
                    </a:p>
                  </a:txBody>
                  <a:tcPr marL="34060" marR="3406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4179">
                <a:tc>
                  <a:txBody>
                    <a:bodyPr/>
                    <a:lstStyle/>
                    <a:p>
                      <a:pPr marL="0" marR="0">
                        <a:lnSpc>
                          <a:spcPct val="115000"/>
                        </a:lnSpc>
                        <a:spcBef>
                          <a:spcPts val="0"/>
                        </a:spcBef>
                        <a:spcAft>
                          <a:spcPts val="0"/>
                        </a:spcAft>
                      </a:pPr>
                      <a:r>
                        <a:rPr lang="en-US" sz="1100" dirty="0" smtClean="0">
                          <a:effectLst/>
                        </a:rPr>
                        <a:t>Preventive </a:t>
                      </a:r>
                      <a:r>
                        <a:rPr lang="en-US" sz="1100" dirty="0">
                          <a:effectLst/>
                        </a:rPr>
                        <a:t>Services</a:t>
                      </a:r>
                      <a:endParaRPr lang="en-US" sz="1100" dirty="0">
                        <a:effectLst/>
                        <a:latin typeface="Calibri"/>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100" dirty="0">
                          <a:effectLst/>
                        </a:rPr>
                        <a:t>$0</a:t>
                      </a:r>
                      <a:endParaRPr lang="en-US" sz="1100" dirty="0">
                        <a:effectLst/>
                        <a:latin typeface="Calibri"/>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100" dirty="0">
                          <a:effectLst/>
                        </a:rPr>
                        <a:t>$0</a:t>
                      </a:r>
                      <a:endParaRPr lang="en-US" sz="1100" dirty="0">
                        <a:effectLst/>
                        <a:latin typeface="Calibri"/>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100" dirty="0">
                          <a:effectLst/>
                        </a:rPr>
                        <a:t>$0</a:t>
                      </a:r>
                      <a:endParaRPr lang="en-US" sz="1100" dirty="0">
                        <a:effectLst/>
                        <a:latin typeface="Calibri"/>
                        <a:ea typeface="Calibri"/>
                        <a:cs typeface="Times New Roman"/>
                      </a:endParaRPr>
                    </a:p>
                  </a:txBody>
                  <a:tcPr marL="34060" marR="34060" marT="0" marB="0"/>
                </a:tc>
                <a:tc>
                  <a:txBody>
                    <a:bodyPr/>
                    <a:lstStyle/>
                    <a:p>
                      <a:pPr algn="ctr"/>
                      <a:r>
                        <a:rPr lang="en-US" sz="1100" dirty="0" smtClean="0"/>
                        <a:t>$0</a:t>
                      </a:r>
                      <a:endParaRPr lang="en-US" sz="1100" dirty="0"/>
                    </a:p>
                  </a:txBody>
                  <a:tcPr marL="34060" marR="34060" marT="0" marB="0"/>
                </a:tc>
              </a:tr>
              <a:tr h="184179">
                <a:tc>
                  <a:txBody>
                    <a:bodyPr/>
                    <a:lstStyle/>
                    <a:p>
                      <a:pPr marL="0" marR="0">
                        <a:lnSpc>
                          <a:spcPct val="115000"/>
                        </a:lnSpc>
                        <a:spcBef>
                          <a:spcPts val="0"/>
                        </a:spcBef>
                        <a:spcAft>
                          <a:spcPts val="0"/>
                        </a:spcAft>
                      </a:pPr>
                      <a:r>
                        <a:rPr lang="en-US" sz="1100" dirty="0">
                          <a:effectLst/>
                        </a:rPr>
                        <a:t>Office Services</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t>$10 PCP - $40</a:t>
                      </a:r>
                      <a:r>
                        <a:rPr lang="en-US" sz="1100" baseline="0" dirty="0" smtClean="0"/>
                        <a:t> Spec</a:t>
                      </a:r>
                      <a:endParaRPr lang="en-US" sz="1100" dirty="0" smtClean="0"/>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effectLst/>
                        </a:rPr>
                        <a:t>$10 PCP - $40 Spec</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effectLst/>
                        </a:rPr>
                        <a:t>$5 PCP - $25 Spec</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effectLst/>
                        </a:rPr>
                        <a:t>$2 PCP - $25 Spec</a:t>
                      </a:r>
                      <a:endParaRPr lang="en-US" sz="1100" dirty="0" smtClean="0">
                        <a:effectLst/>
                        <a:latin typeface="+mn-lt"/>
                        <a:ea typeface="Calibri"/>
                        <a:cs typeface="Times New Roman"/>
                      </a:endParaRPr>
                    </a:p>
                  </a:txBody>
                  <a:tcPr marL="34060" marR="34060" marT="0" marB="0"/>
                </a:tc>
              </a:tr>
              <a:tr h="184179">
                <a:tc>
                  <a:txBody>
                    <a:bodyPr/>
                    <a:lstStyle/>
                    <a:p>
                      <a:pPr marL="0" marR="0">
                        <a:lnSpc>
                          <a:spcPct val="115000"/>
                        </a:lnSpc>
                        <a:spcBef>
                          <a:spcPts val="0"/>
                        </a:spcBef>
                        <a:spcAft>
                          <a:spcPts val="0"/>
                        </a:spcAft>
                      </a:pPr>
                      <a:r>
                        <a:rPr lang="en-US" sz="1100" dirty="0">
                          <a:effectLst/>
                        </a:rPr>
                        <a:t>Lab, X-Ray, Pathology</a:t>
                      </a:r>
                      <a:endParaRPr lang="en-US" sz="1100" dirty="0">
                        <a:effectLst/>
                        <a:latin typeface="Calibri"/>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100" dirty="0">
                          <a:effectLst/>
                        </a:rPr>
                        <a:t>$0</a:t>
                      </a:r>
                      <a:endParaRPr lang="en-US" sz="1100" dirty="0">
                        <a:solidFill>
                          <a:srgbClr val="FF3300"/>
                        </a:solidFill>
                        <a:effectLst/>
                        <a:latin typeface="Calibri"/>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100" dirty="0">
                          <a:effectLst/>
                        </a:rPr>
                        <a:t>$</a:t>
                      </a:r>
                      <a:r>
                        <a:rPr lang="en-US" sz="1100" dirty="0" smtClean="0">
                          <a:effectLst/>
                        </a:rPr>
                        <a:t>0</a:t>
                      </a:r>
                      <a:endParaRPr lang="en-US" sz="1100" dirty="0">
                        <a:solidFill>
                          <a:schemeClr val="tx1"/>
                        </a:solidFill>
                        <a:effectLst/>
                        <a:latin typeface="Calibri"/>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100" dirty="0">
                          <a:effectLst/>
                        </a:rPr>
                        <a:t>$</a:t>
                      </a:r>
                      <a:r>
                        <a:rPr lang="en-US" sz="1100" dirty="0" smtClean="0">
                          <a:effectLst/>
                        </a:rPr>
                        <a:t>0</a:t>
                      </a:r>
                      <a:endParaRPr lang="en-US" sz="1100" dirty="0">
                        <a:solidFill>
                          <a:schemeClr val="tx1"/>
                        </a:solidFill>
                        <a:effectLst/>
                        <a:latin typeface="Calibri"/>
                        <a:ea typeface="Calibri"/>
                        <a:cs typeface="Times New Roman"/>
                      </a:endParaRPr>
                    </a:p>
                  </a:txBody>
                  <a:tcPr marL="34060" marR="34060" marT="0" marB="0"/>
                </a:tc>
                <a:tc>
                  <a:txBody>
                    <a:bodyPr/>
                    <a:lstStyle/>
                    <a:p>
                      <a:pPr algn="ctr"/>
                      <a:r>
                        <a:rPr lang="en-US" sz="1100" dirty="0" smtClean="0"/>
                        <a:t>$0</a:t>
                      </a:r>
                      <a:endParaRPr lang="en-US" sz="1100" dirty="0">
                        <a:solidFill>
                          <a:schemeClr val="tx1"/>
                        </a:solidFill>
                      </a:endParaRPr>
                    </a:p>
                  </a:txBody>
                  <a:tcPr marL="34060" marR="34060" marT="0" marB="0"/>
                </a:tc>
              </a:tr>
              <a:tr h="184179">
                <a:tc>
                  <a:txBody>
                    <a:bodyPr/>
                    <a:lstStyle/>
                    <a:p>
                      <a:pPr marL="0" marR="0">
                        <a:lnSpc>
                          <a:spcPct val="115000"/>
                        </a:lnSpc>
                        <a:spcBef>
                          <a:spcPts val="0"/>
                        </a:spcBef>
                        <a:spcAft>
                          <a:spcPts val="0"/>
                        </a:spcAft>
                      </a:pPr>
                      <a:r>
                        <a:rPr lang="en-US" sz="1100" dirty="0">
                          <a:effectLst/>
                        </a:rPr>
                        <a:t>Urgent Care</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t>$50</a:t>
                      </a:r>
                    </a:p>
                  </a:txBody>
                  <a:tcPr marL="34060" marR="34060" marT="0" marB="0"/>
                </a:tc>
                <a:tc>
                  <a:txBody>
                    <a:bodyPr/>
                    <a:lstStyle/>
                    <a:p>
                      <a:pPr marL="0" marR="0" algn="ctr">
                        <a:lnSpc>
                          <a:spcPct val="115000"/>
                        </a:lnSpc>
                        <a:spcBef>
                          <a:spcPts val="0"/>
                        </a:spcBef>
                        <a:spcAft>
                          <a:spcPts val="0"/>
                        </a:spcAft>
                      </a:pPr>
                      <a:r>
                        <a:rPr lang="en-US" sz="1100" dirty="0" smtClean="0">
                          <a:effectLst/>
                        </a:rPr>
                        <a:t>$10</a:t>
                      </a:r>
                      <a:endParaRPr lang="en-US" sz="1100" dirty="0">
                        <a:effectLst/>
                        <a:latin typeface="Calibri"/>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100" dirty="0" smtClean="0">
                          <a:effectLst/>
                        </a:rPr>
                        <a:t>$20</a:t>
                      </a:r>
                      <a:endParaRPr lang="en-US" sz="1100" dirty="0">
                        <a:effectLst/>
                        <a:latin typeface="Calibri"/>
                        <a:ea typeface="Calibri"/>
                        <a:cs typeface="Times New Roman"/>
                      </a:endParaRPr>
                    </a:p>
                  </a:txBody>
                  <a:tcPr marL="34060" marR="34060" marT="0" marB="0"/>
                </a:tc>
                <a:tc>
                  <a:txBody>
                    <a:bodyPr/>
                    <a:lstStyle/>
                    <a:p>
                      <a:pPr algn="ctr"/>
                      <a:r>
                        <a:rPr lang="en-US" sz="1100" dirty="0" smtClean="0">
                          <a:effectLst/>
                        </a:rPr>
                        <a:t>$10</a:t>
                      </a:r>
                      <a:endParaRPr lang="en-US" sz="1100" dirty="0"/>
                    </a:p>
                  </a:txBody>
                  <a:tcPr marL="34060" marR="34060" marT="0" marB="0"/>
                </a:tc>
              </a:tr>
              <a:tr h="184179">
                <a:tc>
                  <a:txBody>
                    <a:bodyPr/>
                    <a:lstStyle/>
                    <a:p>
                      <a:pPr marL="0" marR="0">
                        <a:lnSpc>
                          <a:spcPct val="115000"/>
                        </a:lnSpc>
                        <a:spcBef>
                          <a:spcPts val="0"/>
                        </a:spcBef>
                        <a:spcAft>
                          <a:spcPts val="0"/>
                        </a:spcAft>
                      </a:pPr>
                      <a:r>
                        <a:rPr lang="en-US" sz="1100" dirty="0">
                          <a:effectLst/>
                        </a:rPr>
                        <a:t>Emergency Care</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t>$90</a:t>
                      </a:r>
                    </a:p>
                  </a:txBody>
                  <a:tcPr marL="34060" marR="34060" marT="0" marB="0"/>
                </a:tc>
                <a:tc>
                  <a:txBody>
                    <a:bodyPr/>
                    <a:lstStyle/>
                    <a:p>
                      <a:pPr marL="0" marR="0" algn="ctr">
                        <a:lnSpc>
                          <a:spcPct val="115000"/>
                        </a:lnSpc>
                        <a:spcBef>
                          <a:spcPts val="0"/>
                        </a:spcBef>
                        <a:spcAft>
                          <a:spcPts val="0"/>
                        </a:spcAft>
                      </a:pPr>
                      <a:r>
                        <a:rPr lang="en-US" sz="1100" dirty="0" smtClean="0">
                          <a:effectLst/>
                        </a:rPr>
                        <a:t>$75</a:t>
                      </a:r>
                      <a:endParaRPr lang="en-US" sz="1100" dirty="0">
                        <a:effectLst/>
                        <a:latin typeface="Calibri"/>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100" dirty="0" smtClean="0">
                          <a:effectLst/>
                        </a:rPr>
                        <a:t>$50</a:t>
                      </a:r>
                      <a:endParaRPr lang="en-US" sz="1100" dirty="0">
                        <a:effectLst/>
                        <a:latin typeface="Calibri"/>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100" dirty="0" smtClean="0">
                          <a:effectLst/>
                        </a:rPr>
                        <a:t>$65</a:t>
                      </a:r>
                      <a:endParaRPr lang="en-US" sz="1100" dirty="0">
                        <a:effectLst/>
                        <a:latin typeface="+mn-lt"/>
                        <a:ea typeface="Calibri"/>
                        <a:cs typeface="Times New Roman"/>
                      </a:endParaRPr>
                    </a:p>
                  </a:txBody>
                  <a:tcPr marL="34060" marR="34060" marT="0" marB="0"/>
                </a:tc>
              </a:tr>
              <a:tr h="188911">
                <a:tc>
                  <a:txBody>
                    <a:bodyPr/>
                    <a:lstStyle/>
                    <a:p>
                      <a:pPr marL="0" marR="0">
                        <a:lnSpc>
                          <a:spcPct val="115000"/>
                        </a:lnSpc>
                        <a:spcBef>
                          <a:spcPts val="0"/>
                        </a:spcBef>
                        <a:spcAft>
                          <a:spcPts val="0"/>
                        </a:spcAft>
                      </a:pPr>
                      <a:r>
                        <a:rPr lang="en-US" sz="1100" dirty="0">
                          <a:effectLst/>
                        </a:rPr>
                        <a:t>Hospitalization</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t>$500 Per Admit</a:t>
                      </a: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effectLst/>
                        </a:rPr>
                        <a:t>$225 Per</a:t>
                      </a:r>
                      <a:r>
                        <a:rPr lang="en-US" sz="1100" baseline="0" dirty="0" smtClean="0">
                          <a:effectLst/>
                        </a:rPr>
                        <a:t> </a:t>
                      </a:r>
                      <a:r>
                        <a:rPr lang="en-US" sz="1100" dirty="0" smtClean="0">
                          <a:effectLst/>
                        </a:rPr>
                        <a:t>Day 1-5</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effectLst/>
                        </a:rPr>
                        <a:t>$250 Per Admit</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effectLst/>
                        </a:rPr>
                        <a:t>$200 Per Admit</a:t>
                      </a:r>
                      <a:endParaRPr lang="en-US" sz="1100" dirty="0" smtClean="0">
                        <a:effectLst/>
                        <a:latin typeface="+mn-lt"/>
                        <a:ea typeface="Calibri"/>
                        <a:cs typeface="Times New Roman"/>
                      </a:endParaRPr>
                    </a:p>
                  </a:txBody>
                  <a:tcPr marL="34060" marR="34060" marT="0" marB="0"/>
                </a:tc>
              </a:tr>
              <a:tr h="217058">
                <a:tc gridSpan="5">
                  <a:txBody>
                    <a:bodyPr/>
                    <a:lstStyle/>
                    <a:p>
                      <a:pPr marL="0" marR="0" algn="ctr">
                        <a:lnSpc>
                          <a:spcPct val="115000"/>
                        </a:lnSpc>
                        <a:spcBef>
                          <a:spcPts val="0"/>
                        </a:spcBef>
                        <a:spcAft>
                          <a:spcPts val="0"/>
                        </a:spcAft>
                      </a:pPr>
                      <a:r>
                        <a:rPr lang="en-US" sz="1100" dirty="0">
                          <a:effectLst/>
                        </a:rPr>
                        <a:t>Retail Pharmacy Co Pays – 30 Day</a:t>
                      </a:r>
                      <a:endParaRPr lang="en-US" sz="1100" dirty="0">
                        <a:effectLst/>
                        <a:latin typeface="Calibri"/>
                        <a:ea typeface="Calibri"/>
                        <a:cs typeface="Times New Roman"/>
                      </a:endParaRPr>
                    </a:p>
                  </a:txBody>
                  <a:tcPr marL="34060" marR="3406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4179">
                <a:tc>
                  <a:txBody>
                    <a:bodyPr/>
                    <a:lstStyle/>
                    <a:p>
                      <a:pPr marL="0" marR="0">
                        <a:lnSpc>
                          <a:spcPct val="90000"/>
                        </a:lnSpc>
                        <a:spcBef>
                          <a:spcPts val="0"/>
                        </a:spcBef>
                        <a:spcAft>
                          <a:spcPts val="0"/>
                        </a:spcAft>
                      </a:pPr>
                      <a:r>
                        <a:rPr lang="en-US" sz="1100" dirty="0">
                          <a:effectLst/>
                        </a:rPr>
                        <a:t>Preferred Generic</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100" dirty="0" smtClean="0"/>
                        <a:t>$0 - $5      (Tier 1)</a:t>
                      </a:r>
                    </a:p>
                  </a:txBody>
                  <a:tcPr marL="34060" marR="34060" marT="0" marB="0"/>
                </a:tc>
                <a:tc>
                  <a:txBody>
                    <a:bodyPr/>
                    <a:lstStyle/>
                    <a:p>
                      <a:pPr marL="0" marR="0" algn="ctr">
                        <a:lnSpc>
                          <a:spcPct val="90000"/>
                        </a:lnSpc>
                        <a:spcBef>
                          <a:spcPts val="0"/>
                        </a:spcBef>
                        <a:spcAft>
                          <a:spcPts val="0"/>
                        </a:spcAft>
                      </a:pPr>
                      <a:r>
                        <a:rPr lang="en-US" sz="1100" dirty="0" smtClean="0">
                          <a:effectLst/>
                        </a:rPr>
                        <a:t>$0   (Tier 1)</a:t>
                      </a:r>
                      <a:endParaRPr lang="en-US" sz="1100" dirty="0">
                        <a:effectLst/>
                        <a:latin typeface="Calibri"/>
                        <a:ea typeface="Calibri"/>
                        <a:cs typeface="Times New Roman"/>
                      </a:endParaRPr>
                    </a:p>
                  </a:txBody>
                  <a:tcPr marL="34060" marR="34060" marT="0" marB="0"/>
                </a:tc>
                <a:tc>
                  <a:txBody>
                    <a:bodyPr/>
                    <a:lstStyle/>
                    <a:p>
                      <a:pPr marL="0" marR="0" algn="ctr">
                        <a:lnSpc>
                          <a:spcPct val="90000"/>
                        </a:lnSpc>
                        <a:spcBef>
                          <a:spcPts val="0"/>
                        </a:spcBef>
                        <a:spcAft>
                          <a:spcPts val="0"/>
                        </a:spcAft>
                      </a:pPr>
                      <a:r>
                        <a:rPr lang="en-US" sz="1100" dirty="0" smtClean="0">
                          <a:effectLst/>
                        </a:rPr>
                        <a:t>$10 (Tier 1)</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100" dirty="0" smtClean="0">
                          <a:effectLst/>
                        </a:rPr>
                        <a:t>$4     (Tier 1)</a:t>
                      </a:r>
                      <a:endParaRPr lang="en-US" sz="1100" dirty="0" smtClean="0">
                        <a:effectLst/>
                        <a:latin typeface="+mn-lt"/>
                        <a:ea typeface="Calibri"/>
                        <a:cs typeface="Times New Roman"/>
                      </a:endParaRPr>
                    </a:p>
                  </a:txBody>
                  <a:tcPr marL="34060" marR="34060" marT="0" marB="0"/>
                </a:tc>
              </a:tr>
              <a:tr h="184179">
                <a:tc>
                  <a:txBody>
                    <a:bodyPr/>
                    <a:lstStyle/>
                    <a:p>
                      <a:pPr marL="0" marR="0">
                        <a:lnSpc>
                          <a:spcPct val="90000"/>
                        </a:lnSpc>
                        <a:spcBef>
                          <a:spcPts val="0"/>
                        </a:spcBef>
                        <a:spcAft>
                          <a:spcPts val="0"/>
                        </a:spcAft>
                      </a:pPr>
                      <a:r>
                        <a:rPr lang="en-US" sz="1100" dirty="0">
                          <a:effectLst/>
                        </a:rPr>
                        <a:t>Non-Preferred Generic</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100" dirty="0" smtClean="0"/>
                        <a:t>$7 - $12    (Tier 2)</a:t>
                      </a:r>
                    </a:p>
                  </a:txBody>
                  <a:tcPr marL="34060" marR="34060" marT="0" marB="0"/>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100" dirty="0" smtClean="0">
                          <a:effectLst/>
                        </a:rPr>
                        <a:t>$10 (Tier 2)</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100" dirty="0" smtClean="0">
                          <a:effectLst/>
                        </a:rPr>
                        <a:t>$35 (Tier 3)</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100" dirty="0" smtClean="0">
                          <a:effectLst/>
                        </a:rPr>
                        <a:t>$4    ( Tier 1)</a:t>
                      </a:r>
                      <a:endParaRPr lang="en-US" sz="1100" dirty="0" smtClean="0">
                        <a:effectLst/>
                        <a:latin typeface="+mn-lt"/>
                        <a:ea typeface="Calibri"/>
                        <a:cs typeface="Times New Roman"/>
                      </a:endParaRPr>
                    </a:p>
                  </a:txBody>
                  <a:tcPr marL="34060" marR="34060" marT="0" marB="0"/>
                </a:tc>
              </a:tr>
              <a:tr h="184179">
                <a:tc>
                  <a:txBody>
                    <a:bodyPr/>
                    <a:lstStyle/>
                    <a:p>
                      <a:pPr marL="0" marR="0">
                        <a:lnSpc>
                          <a:spcPct val="90000"/>
                        </a:lnSpc>
                        <a:spcBef>
                          <a:spcPts val="0"/>
                        </a:spcBef>
                        <a:spcAft>
                          <a:spcPts val="0"/>
                        </a:spcAft>
                      </a:pPr>
                      <a:r>
                        <a:rPr lang="en-US" sz="1100" dirty="0">
                          <a:effectLst/>
                        </a:rPr>
                        <a:t>Preferred brand</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100" dirty="0" smtClean="0"/>
                        <a:t>$40 - $45 (Tier 3)</a:t>
                      </a:r>
                    </a:p>
                  </a:txBody>
                  <a:tcPr marL="34060" marR="34060" marT="0" marB="0"/>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100" dirty="0" smtClean="0">
                          <a:effectLst/>
                        </a:rPr>
                        <a:t>$45 (Tier 3)</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100" dirty="0" smtClean="0">
                          <a:effectLst/>
                        </a:rPr>
                        <a:t>$20 (Tier 2)</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100" dirty="0" smtClean="0">
                          <a:effectLst/>
                        </a:rPr>
                        <a:t>$20   (Tier 2)</a:t>
                      </a:r>
                      <a:endParaRPr lang="en-US" sz="1100" dirty="0" smtClean="0">
                        <a:effectLst/>
                        <a:latin typeface="+mn-lt"/>
                        <a:ea typeface="Calibri"/>
                        <a:cs typeface="Times New Roman"/>
                      </a:endParaRPr>
                    </a:p>
                  </a:txBody>
                  <a:tcPr marL="34060" marR="34060" marT="0" marB="0"/>
                </a:tc>
              </a:tr>
              <a:tr h="184179">
                <a:tc>
                  <a:txBody>
                    <a:bodyPr/>
                    <a:lstStyle/>
                    <a:p>
                      <a:pPr marL="0" marR="0">
                        <a:lnSpc>
                          <a:spcPct val="90000"/>
                        </a:lnSpc>
                        <a:spcBef>
                          <a:spcPts val="0"/>
                        </a:spcBef>
                        <a:spcAft>
                          <a:spcPts val="0"/>
                        </a:spcAft>
                      </a:pPr>
                      <a:r>
                        <a:rPr lang="en-US" sz="1100" dirty="0">
                          <a:effectLst/>
                        </a:rPr>
                        <a:t>Non-Preferred Brand</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100" dirty="0" smtClean="0"/>
                        <a:t>$90</a:t>
                      </a:r>
                      <a:r>
                        <a:rPr lang="en-US" sz="1100" baseline="0" dirty="0" smtClean="0"/>
                        <a:t> - $95 (Tier 4)</a:t>
                      </a:r>
                      <a:endParaRPr lang="en-US" sz="1100" dirty="0" smtClean="0"/>
                    </a:p>
                  </a:txBody>
                  <a:tcPr marL="34060" marR="34060" marT="0" marB="0"/>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100" dirty="0" smtClean="0">
                          <a:effectLst/>
                        </a:rPr>
                        <a:t>$95 (Tier 4)</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100" dirty="0" smtClean="0">
                          <a:effectLst/>
                        </a:rPr>
                        <a:t>$35 (Tier 3)</a:t>
                      </a:r>
                      <a:endParaRPr lang="en-US" sz="1100" dirty="0" smtClean="0">
                        <a:effectLst/>
                        <a:latin typeface="+mn-lt"/>
                        <a:ea typeface="Calibri"/>
                        <a:cs typeface="Times New Roman"/>
                      </a:endParaRPr>
                    </a:p>
                  </a:txBody>
                  <a:tcPr marL="34060" marR="34060" marT="0" marB="0"/>
                </a:tc>
                <a:tc>
                  <a:txBody>
                    <a:bodyPr/>
                    <a:lstStyle/>
                    <a:p>
                      <a:pPr marL="0" marR="0" algn="ctr">
                        <a:lnSpc>
                          <a:spcPct val="90000"/>
                        </a:lnSpc>
                        <a:spcBef>
                          <a:spcPts val="0"/>
                        </a:spcBef>
                        <a:spcAft>
                          <a:spcPts val="0"/>
                        </a:spcAft>
                      </a:pPr>
                      <a:r>
                        <a:rPr lang="en-US" sz="1100" dirty="0" smtClean="0">
                          <a:effectLst/>
                        </a:rPr>
                        <a:t>$90   (Tier 3)</a:t>
                      </a:r>
                      <a:endParaRPr lang="en-US" sz="1100" dirty="0">
                        <a:effectLst/>
                        <a:latin typeface="+mn-lt"/>
                        <a:ea typeface="Calibri"/>
                        <a:cs typeface="Times New Roman"/>
                      </a:endParaRPr>
                    </a:p>
                  </a:txBody>
                  <a:tcPr marL="34060" marR="34060" marT="0" marB="0"/>
                </a:tc>
              </a:tr>
              <a:tr h="184179">
                <a:tc>
                  <a:txBody>
                    <a:bodyPr/>
                    <a:lstStyle/>
                    <a:p>
                      <a:pPr marL="0" marR="0">
                        <a:lnSpc>
                          <a:spcPct val="90000"/>
                        </a:lnSpc>
                        <a:spcBef>
                          <a:spcPts val="0"/>
                        </a:spcBef>
                        <a:spcAft>
                          <a:spcPts val="0"/>
                        </a:spcAft>
                      </a:pPr>
                      <a:r>
                        <a:rPr lang="en-US" sz="1100" dirty="0">
                          <a:effectLst/>
                        </a:rPr>
                        <a:t>Specialty Drug</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100" dirty="0" smtClean="0"/>
                        <a:t>25%          (Tier 5)</a:t>
                      </a:r>
                    </a:p>
                  </a:txBody>
                  <a:tcPr marL="34060" marR="34060" marT="0" marB="0"/>
                </a:tc>
                <a:tc>
                  <a:txBody>
                    <a:bodyPr/>
                    <a:lstStyle/>
                    <a:p>
                      <a:pPr marL="0" marR="0" algn="ctr">
                        <a:lnSpc>
                          <a:spcPct val="90000"/>
                        </a:lnSpc>
                        <a:spcBef>
                          <a:spcPts val="0"/>
                        </a:spcBef>
                        <a:spcAft>
                          <a:spcPts val="0"/>
                        </a:spcAft>
                      </a:pPr>
                      <a:r>
                        <a:rPr lang="en-US" sz="1100" dirty="0" smtClean="0">
                          <a:effectLst/>
                        </a:rPr>
                        <a:t>27% (Tier 5)</a:t>
                      </a:r>
                      <a:endParaRPr lang="en-US" sz="1100" dirty="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100" dirty="0" smtClean="0">
                          <a:effectLst/>
                        </a:rPr>
                        <a:t>$35 (Tier 4)</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90000"/>
                        </a:lnSpc>
                        <a:spcBef>
                          <a:spcPts val="0"/>
                        </a:spcBef>
                        <a:spcAft>
                          <a:spcPts val="0"/>
                        </a:spcAft>
                        <a:buClrTx/>
                        <a:buSzTx/>
                        <a:buFontTx/>
                        <a:buNone/>
                        <a:tabLst/>
                        <a:defRPr/>
                      </a:pPr>
                      <a:r>
                        <a:rPr lang="en-US" sz="1100" dirty="0" smtClean="0">
                          <a:effectLst/>
                        </a:rPr>
                        <a:t>$125 (Tier 4)</a:t>
                      </a:r>
                      <a:endParaRPr lang="en-US" sz="1100" dirty="0" smtClean="0">
                        <a:effectLst/>
                        <a:latin typeface="+mn-lt"/>
                        <a:ea typeface="Calibri"/>
                        <a:cs typeface="Times New Roman"/>
                      </a:endParaRPr>
                    </a:p>
                  </a:txBody>
                  <a:tcPr marL="34060" marR="34060" marT="0" marB="0"/>
                </a:tc>
              </a:tr>
              <a:tr h="184179">
                <a:tc gridSpan="5">
                  <a:txBody>
                    <a:bodyPr/>
                    <a:lstStyle/>
                    <a:p>
                      <a:pPr marL="0" marR="0" algn="ctr">
                        <a:lnSpc>
                          <a:spcPct val="100000"/>
                        </a:lnSpc>
                        <a:spcBef>
                          <a:spcPts val="0"/>
                        </a:spcBef>
                        <a:spcAft>
                          <a:spcPts val="0"/>
                        </a:spcAft>
                      </a:pPr>
                      <a:r>
                        <a:rPr lang="en-US" sz="1100" dirty="0">
                          <a:effectLst/>
                        </a:rPr>
                        <a:t>Mail Order Co Pays – 90 Day</a:t>
                      </a:r>
                      <a:endParaRPr lang="en-US" sz="1100" dirty="0">
                        <a:effectLst/>
                        <a:latin typeface="Calibri"/>
                        <a:ea typeface="Calibri"/>
                        <a:cs typeface="Times New Roman"/>
                      </a:endParaRPr>
                    </a:p>
                  </a:txBody>
                  <a:tcPr marL="34060" marR="3406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4179">
                <a:tc>
                  <a:txBody>
                    <a:bodyPr/>
                    <a:lstStyle/>
                    <a:p>
                      <a:pPr marL="0" marR="0">
                        <a:lnSpc>
                          <a:spcPct val="115000"/>
                        </a:lnSpc>
                        <a:spcBef>
                          <a:spcPts val="0"/>
                        </a:spcBef>
                        <a:spcAft>
                          <a:spcPts val="0"/>
                        </a:spcAft>
                      </a:pPr>
                      <a:r>
                        <a:rPr lang="en-US" sz="1100" dirty="0">
                          <a:effectLst/>
                        </a:rPr>
                        <a:t>Preferred Generic</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t>$0 - $15        (Tier 1)</a:t>
                      </a: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effectLst/>
                        </a:rPr>
                        <a:t>$0           (Tier 1)</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effectLst/>
                        </a:rPr>
                        <a:t>$20 (Tier 1)</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effectLst/>
                        </a:rPr>
                        <a:t>$0     (Tier 1)</a:t>
                      </a:r>
                      <a:endParaRPr lang="en-US" sz="1100" dirty="0" smtClean="0">
                        <a:effectLst/>
                        <a:latin typeface="+mn-lt"/>
                        <a:ea typeface="Calibri"/>
                        <a:cs typeface="Times New Roman"/>
                      </a:endParaRPr>
                    </a:p>
                  </a:txBody>
                  <a:tcPr marL="34060" marR="34060" marT="0" marB="0"/>
                </a:tc>
              </a:tr>
              <a:tr h="184179">
                <a:tc>
                  <a:txBody>
                    <a:bodyPr/>
                    <a:lstStyle/>
                    <a:p>
                      <a:pPr marL="0" marR="0">
                        <a:lnSpc>
                          <a:spcPct val="115000"/>
                        </a:lnSpc>
                        <a:spcBef>
                          <a:spcPts val="0"/>
                        </a:spcBef>
                        <a:spcAft>
                          <a:spcPts val="0"/>
                        </a:spcAft>
                      </a:pPr>
                      <a:r>
                        <a:rPr lang="en-US" sz="1100" dirty="0">
                          <a:effectLst/>
                        </a:rPr>
                        <a:t>Non-Preferred Generic</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t>$21 - $36      (Tier 2)</a:t>
                      </a: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effectLst/>
                        </a:rPr>
                        <a:t>$20         (Tier 2)</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effectLst/>
                        </a:rPr>
                        <a:t>$70 (Tier 3)</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effectLst/>
                        </a:rPr>
                        <a:t>$0     (Tier 1)</a:t>
                      </a:r>
                      <a:endParaRPr lang="en-US" sz="1100" dirty="0" smtClean="0">
                        <a:effectLst/>
                        <a:latin typeface="+mn-lt"/>
                        <a:ea typeface="Calibri"/>
                        <a:cs typeface="Times New Roman"/>
                      </a:endParaRPr>
                    </a:p>
                  </a:txBody>
                  <a:tcPr marL="34060" marR="34060" marT="0" marB="0"/>
                </a:tc>
              </a:tr>
              <a:tr h="184179">
                <a:tc>
                  <a:txBody>
                    <a:bodyPr/>
                    <a:lstStyle/>
                    <a:p>
                      <a:pPr marL="0" marR="0">
                        <a:lnSpc>
                          <a:spcPct val="115000"/>
                        </a:lnSpc>
                        <a:spcBef>
                          <a:spcPts val="0"/>
                        </a:spcBef>
                        <a:spcAft>
                          <a:spcPts val="0"/>
                        </a:spcAft>
                      </a:pPr>
                      <a:r>
                        <a:rPr lang="en-US" sz="1100" dirty="0">
                          <a:effectLst/>
                        </a:rPr>
                        <a:t>Preferred Brand</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t>$120 - $135 (Tier 3)</a:t>
                      </a: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effectLst/>
                        </a:rPr>
                        <a:t>$112.50 (Tier 3)</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effectLst/>
                        </a:rPr>
                        <a:t>$40 (Tier 2)</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effectLst/>
                        </a:rPr>
                        <a:t>$40   (Tier 2)</a:t>
                      </a:r>
                      <a:endParaRPr lang="en-US" sz="1100" dirty="0" smtClean="0">
                        <a:effectLst/>
                        <a:latin typeface="+mn-lt"/>
                        <a:ea typeface="Calibri"/>
                        <a:cs typeface="Times New Roman"/>
                      </a:endParaRPr>
                    </a:p>
                  </a:txBody>
                  <a:tcPr marL="34060" marR="34060" marT="0" marB="0"/>
                </a:tc>
              </a:tr>
              <a:tr h="184179">
                <a:tc>
                  <a:txBody>
                    <a:bodyPr/>
                    <a:lstStyle/>
                    <a:p>
                      <a:pPr marL="0" marR="0">
                        <a:lnSpc>
                          <a:spcPct val="115000"/>
                        </a:lnSpc>
                        <a:spcBef>
                          <a:spcPts val="0"/>
                        </a:spcBef>
                        <a:spcAft>
                          <a:spcPts val="0"/>
                        </a:spcAft>
                      </a:pPr>
                      <a:r>
                        <a:rPr lang="en-US" sz="1100" dirty="0">
                          <a:effectLst/>
                        </a:rPr>
                        <a:t>Non-Preferred Brand</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t>$270 - $285 (Tier 4)</a:t>
                      </a: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effectLst/>
                        </a:rPr>
                        <a:t>$285       (Tier 4)</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effectLst/>
                        </a:rPr>
                        <a:t>$70 (Tier 3)</a:t>
                      </a:r>
                      <a:endParaRPr lang="en-US" sz="1100" dirty="0" smtClean="0">
                        <a:effectLst/>
                        <a:latin typeface="+mn-lt"/>
                        <a:ea typeface="Calibri"/>
                        <a:cs typeface="Times New Roman"/>
                      </a:endParaRPr>
                    </a:p>
                  </a:txBody>
                  <a:tcPr marL="34060" marR="3406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effectLst/>
                        </a:rPr>
                        <a:t>$180 (Tier 3)</a:t>
                      </a:r>
                      <a:endParaRPr lang="en-US" sz="1100" dirty="0" smtClean="0">
                        <a:effectLst/>
                        <a:latin typeface="+mn-lt"/>
                        <a:ea typeface="Calibri"/>
                        <a:cs typeface="Times New Roman"/>
                      </a:endParaRPr>
                    </a:p>
                  </a:txBody>
                  <a:tcPr marL="34060" marR="34060" marT="0" marB="0"/>
                </a:tc>
              </a:tr>
              <a:tr h="260492">
                <a:tc>
                  <a:txBody>
                    <a:bodyPr/>
                    <a:lstStyle/>
                    <a:p>
                      <a:pPr marL="0" marR="0">
                        <a:lnSpc>
                          <a:spcPct val="115000"/>
                        </a:lnSpc>
                        <a:spcBef>
                          <a:spcPts val="0"/>
                        </a:spcBef>
                        <a:spcAft>
                          <a:spcPts val="0"/>
                        </a:spcAft>
                      </a:pPr>
                      <a:r>
                        <a:rPr lang="en-US" sz="1100" dirty="0" smtClean="0">
                          <a:effectLst/>
                        </a:rPr>
                        <a:t>**COVERAGE </a:t>
                      </a:r>
                      <a:r>
                        <a:rPr lang="en-US" sz="1100" dirty="0">
                          <a:effectLst/>
                        </a:rPr>
                        <a:t>GAP aka “Donut Hole”</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100" dirty="0" smtClean="0"/>
                        <a:t>No</a:t>
                      </a:r>
                    </a:p>
                  </a:txBody>
                  <a:tcPr marL="34060" marR="34060" marT="0" marB="0"/>
                </a:tc>
                <a:tc>
                  <a:txBody>
                    <a:bodyPr/>
                    <a:lstStyle/>
                    <a:p>
                      <a:pPr marL="0" marR="0" algn="ctr">
                        <a:lnSpc>
                          <a:spcPct val="115000"/>
                        </a:lnSpc>
                        <a:spcBef>
                          <a:spcPts val="0"/>
                        </a:spcBef>
                        <a:spcAft>
                          <a:spcPts val="0"/>
                        </a:spcAft>
                      </a:pPr>
                      <a:r>
                        <a:rPr lang="en-US" sz="1100" dirty="0" smtClean="0">
                          <a:effectLst/>
                        </a:rPr>
                        <a:t>Yes*</a:t>
                      </a:r>
                      <a:endParaRPr lang="en-US" sz="1100" dirty="0">
                        <a:effectLst/>
                        <a:latin typeface="Calibri"/>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100" dirty="0" smtClean="0">
                          <a:effectLst/>
                        </a:rPr>
                        <a:t>Yes*</a:t>
                      </a:r>
                      <a:endParaRPr lang="en-US" sz="1100" dirty="0">
                        <a:effectLst/>
                        <a:latin typeface="Calibri"/>
                        <a:ea typeface="Calibri"/>
                        <a:cs typeface="Times New Roman"/>
                      </a:endParaRPr>
                    </a:p>
                  </a:txBody>
                  <a:tcPr marL="34060" marR="3406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effectLst/>
                        </a:rPr>
                        <a:t>Yes*</a:t>
                      </a:r>
                      <a:endParaRPr lang="en-US" sz="1100" dirty="0" smtClean="0">
                        <a:effectLst/>
                        <a:latin typeface="+mn-lt"/>
                        <a:ea typeface="Calibri"/>
                        <a:cs typeface="Times New Roman"/>
                      </a:endParaRPr>
                    </a:p>
                  </a:txBody>
                  <a:tcPr marL="34060" marR="34060" marT="0" marB="0"/>
                </a:tc>
              </a:tr>
              <a:tr h="184179">
                <a:tc>
                  <a:txBody>
                    <a:bodyPr/>
                    <a:lstStyle/>
                    <a:p>
                      <a:pPr marL="0" marR="0">
                        <a:lnSpc>
                          <a:spcPct val="115000"/>
                        </a:lnSpc>
                        <a:spcBef>
                          <a:spcPts val="0"/>
                        </a:spcBef>
                        <a:spcAft>
                          <a:spcPts val="0"/>
                        </a:spcAft>
                      </a:pPr>
                      <a:r>
                        <a:rPr lang="en-US" sz="1100" dirty="0" smtClean="0">
                          <a:effectLst/>
                        </a:rPr>
                        <a:t>***CATASTROPHIC </a:t>
                      </a:r>
                      <a:r>
                        <a:rPr lang="en-US" sz="1100" dirty="0">
                          <a:effectLst/>
                        </a:rPr>
                        <a:t>LEVEL</a:t>
                      </a:r>
                      <a:endParaRPr lang="en-US" sz="1100" dirty="0">
                        <a:effectLst/>
                        <a:latin typeface="Calibri"/>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100" dirty="0" smtClean="0">
                          <a:effectLst/>
                        </a:rPr>
                        <a:t>Yes**</a:t>
                      </a:r>
                      <a:endParaRPr lang="en-US" sz="1100" dirty="0">
                        <a:effectLst/>
                        <a:latin typeface="Calibri"/>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100" dirty="0" smtClean="0">
                          <a:effectLst/>
                        </a:rPr>
                        <a:t>Yes**</a:t>
                      </a:r>
                      <a:endParaRPr lang="en-US" sz="1100" dirty="0">
                        <a:effectLst/>
                        <a:latin typeface="Calibri"/>
                        <a:ea typeface="Calibri"/>
                        <a:cs typeface="Times New Roman"/>
                      </a:endParaRPr>
                    </a:p>
                  </a:txBody>
                  <a:tcPr marL="34060" marR="34060" marT="0" marB="0"/>
                </a:tc>
                <a:tc>
                  <a:txBody>
                    <a:bodyPr/>
                    <a:lstStyle/>
                    <a:p>
                      <a:pPr marL="0" marR="0" algn="ctr">
                        <a:lnSpc>
                          <a:spcPct val="115000"/>
                        </a:lnSpc>
                        <a:spcBef>
                          <a:spcPts val="0"/>
                        </a:spcBef>
                        <a:spcAft>
                          <a:spcPts val="0"/>
                        </a:spcAft>
                      </a:pPr>
                      <a:r>
                        <a:rPr lang="en-US" sz="1100" dirty="0" smtClean="0">
                          <a:effectLst/>
                        </a:rPr>
                        <a:t>Yes**</a:t>
                      </a:r>
                      <a:endParaRPr lang="en-US" sz="1100" dirty="0">
                        <a:effectLst/>
                        <a:latin typeface="Calibri"/>
                        <a:ea typeface="Calibri"/>
                        <a:cs typeface="Times New Roman"/>
                      </a:endParaRPr>
                    </a:p>
                  </a:txBody>
                  <a:tcPr marL="34060" marR="34060" marT="0" marB="0"/>
                </a:tc>
                <a:tc>
                  <a:txBody>
                    <a:bodyPr/>
                    <a:lstStyle/>
                    <a:p>
                      <a:pPr algn="ctr"/>
                      <a:r>
                        <a:rPr lang="en-US" sz="1100" dirty="0" smtClean="0"/>
                        <a:t>Yes**</a:t>
                      </a:r>
                      <a:endParaRPr lang="en-US" sz="1100" dirty="0"/>
                    </a:p>
                  </a:txBody>
                  <a:tcPr marL="34060" marR="34060" marT="0" marB="0"/>
                </a:tc>
              </a:tr>
              <a:tr h="452077">
                <a:tc gridSpan="5">
                  <a:txBody>
                    <a:bodyPr/>
                    <a:lstStyle/>
                    <a:p>
                      <a:pPr marL="0" marR="0">
                        <a:lnSpc>
                          <a:spcPct val="115000"/>
                        </a:lnSpc>
                        <a:spcBef>
                          <a:spcPts val="0"/>
                        </a:spcBef>
                        <a:spcAft>
                          <a:spcPts val="0"/>
                        </a:spcAft>
                      </a:pPr>
                      <a:r>
                        <a:rPr lang="en-US" sz="900" dirty="0" smtClean="0">
                          <a:effectLst/>
                        </a:rPr>
                        <a:t>**In 2020, </a:t>
                      </a:r>
                      <a:r>
                        <a:rPr lang="en-US" sz="900" dirty="0">
                          <a:effectLst/>
                        </a:rPr>
                        <a:t>once you </a:t>
                      </a:r>
                      <a:r>
                        <a:rPr lang="en-US" sz="900" dirty="0" smtClean="0">
                          <a:effectLst/>
                        </a:rPr>
                        <a:t>have </a:t>
                      </a:r>
                      <a:r>
                        <a:rPr lang="en-US" sz="900" dirty="0">
                          <a:effectLst/>
                        </a:rPr>
                        <a:t>spent </a:t>
                      </a:r>
                      <a:r>
                        <a:rPr lang="en-US" sz="900" dirty="0" smtClean="0">
                          <a:effectLst/>
                        </a:rPr>
                        <a:t>$4,130 </a:t>
                      </a:r>
                      <a:r>
                        <a:rPr lang="en-US" sz="900" dirty="0">
                          <a:effectLst/>
                        </a:rPr>
                        <a:t>on covered </a:t>
                      </a:r>
                      <a:r>
                        <a:rPr lang="en-US" sz="900" dirty="0" smtClean="0">
                          <a:effectLst/>
                        </a:rPr>
                        <a:t>drugs, </a:t>
                      </a:r>
                      <a:r>
                        <a:rPr lang="en-US" sz="900" dirty="0">
                          <a:effectLst/>
                        </a:rPr>
                        <a:t>you're in the coverage gap. Once you reach the coverage gap in </a:t>
                      </a:r>
                      <a:r>
                        <a:rPr lang="en-US" sz="900" dirty="0" smtClean="0">
                          <a:effectLst/>
                        </a:rPr>
                        <a:t>2020, </a:t>
                      </a:r>
                      <a:r>
                        <a:rPr lang="en-US" sz="900" dirty="0">
                          <a:effectLst/>
                        </a:rPr>
                        <a:t>you'll pay </a:t>
                      </a:r>
                      <a:r>
                        <a:rPr lang="en-US" sz="900" dirty="0" smtClean="0">
                          <a:effectLst/>
                        </a:rPr>
                        <a:t>25% </a:t>
                      </a:r>
                      <a:r>
                        <a:rPr lang="en-US" sz="900" dirty="0">
                          <a:effectLst/>
                        </a:rPr>
                        <a:t>of the plan's cost for covered brand-name prescription </a:t>
                      </a:r>
                      <a:r>
                        <a:rPr lang="en-US" sz="900" dirty="0" smtClean="0">
                          <a:effectLst/>
                        </a:rPr>
                        <a:t>drugs and </a:t>
                      </a:r>
                      <a:r>
                        <a:rPr lang="en-US" sz="900" baseline="0" dirty="0" smtClean="0">
                          <a:effectLst/>
                        </a:rPr>
                        <a:t>for covered generics prescription drugs</a:t>
                      </a:r>
                      <a:r>
                        <a:rPr lang="en-US" sz="900" dirty="0" smtClean="0">
                          <a:effectLst/>
                        </a:rPr>
                        <a:t>. </a:t>
                      </a:r>
                      <a:r>
                        <a:rPr lang="en-US" sz="900" dirty="0">
                          <a:effectLst/>
                        </a:rPr>
                        <a:t>Although you'll only pay </a:t>
                      </a:r>
                      <a:r>
                        <a:rPr lang="en-US" sz="900" dirty="0" smtClean="0">
                          <a:effectLst/>
                        </a:rPr>
                        <a:t>25% </a:t>
                      </a:r>
                      <a:r>
                        <a:rPr lang="en-US" sz="900" dirty="0">
                          <a:effectLst/>
                        </a:rPr>
                        <a:t>of the price for the brand-name drug in </a:t>
                      </a:r>
                      <a:r>
                        <a:rPr lang="en-US" sz="900" dirty="0" smtClean="0">
                          <a:effectLst/>
                        </a:rPr>
                        <a:t>2020, 95 percent</a:t>
                      </a:r>
                      <a:r>
                        <a:rPr lang="en-US" sz="900" baseline="0" dirty="0" smtClean="0">
                          <a:effectLst/>
                        </a:rPr>
                        <a:t> </a:t>
                      </a:r>
                      <a:r>
                        <a:rPr lang="en-US" sz="900" dirty="0" smtClean="0">
                          <a:effectLst/>
                        </a:rPr>
                        <a:t>(</a:t>
                      </a:r>
                      <a:r>
                        <a:rPr lang="en-US" sz="900" dirty="0">
                          <a:effectLst/>
                        </a:rPr>
                        <a:t>including the discount the drug company pays) will count as </a:t>
                      </a:r>
                      <a:r>
                        <a:rPr lang="en-US" sz="900" u="none" strike="noStrike" dirty="0">
                          <a:effectLst/>
                          <a:hlinkClick r:id="rId2" tooltip="&lt;p&gt;Health or prescription drug costs that you must pay on your own because they aren&amp;#8217;t covered by Medicare or other insurance.&lt;/p&gt;"/>
                        </a:rPr>
                        <a:t>out-of-pocket costs</a:t>
                      </a:r>
                      <a:r>
                        <a:rPr lang="en-US" sz="900" dirty="0">
                          <a:effectLst/>
                        </a:rPr>
                        <a:t> which will help you get out of the coverage gap.</a:t>
                      </a:r>
                      <a:endParaRPr lang="en-US" sz="900" dirty="0">
                        <a:solidFill>
                          <a:srgbClr val="FFFF00"/>
                        </a:solidFill>
                        <a:effectLst/>
                        <a:latin typeface="Calibri"/>
                        <a:ea typeface="Calibri"/>
                        <a:cs typeface="Times New Roman"/>
                      </a:endParaRPr>
                    </a:p>
                  </a:txBody>
                  <a:tcPr marL="34060" marR="3406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3089">
                <a:tc gridSpan="5">
                  <a:txBody>
                    <a:bodyPr/>
                    <a:lstStyle/>
                    <a:p>
                      <a:pPr marL="0" marR="0">
                        <a:lnSpc>
                          <a:spcPct val="115000"/>
                        </a:lnSpc>
                        <a:spcBef>
                          <a:spcPts val="0"/>
                        </a:spcBef>
                        <a:spcAft>
                          <a:spcPts val="0"/>
                        </a:spcAft>
                      </a:pPr>
                      <a:r>
                        <a:rPr lang="en-US" sz="900" dirty="0" smtClean="0">
                          <a:effectLst/>
                        </a:rPr>
                        <a:t>***Once you spend $6,550 out</a:t>
                      </a:r>
                      <a:r>
                        <a:rPr lang="en-US" sz="900" dirty="0">
                          <a:effectLst/>
                        </a:rPr>
                        <a:t>-of-pocket in </a:t>
                      </a:r>
                      <a:r>
                        <a:rPr lang="en-US" sz="900" dirty="0" smtClean="0">
                          <a:effectLst/>
                        </a:rPr>
                        <a:t>2020, </a:t>
                      </a:r>
                      <a:r>
                        <a:rPr lang="en-US" sz="900" dirty="0">
                          <a:effectLst/>
                        </a:rPr>
                        <a:t>you're out of the coverage </a:t>
                      </a:r>
                      <a:r>
                        <a:rPr lang="en-US" sz="900" dirty="0" smtClean="0">
                          <a:effectLst/>
                        </a:rPr>
                        <a:t>gap; you </a:t>
                      </a:r>
                      <a:r>
                        <a:rPr lang="en-US" sz="900" dirty="0">
                          <a:effectLst/>
                        </a:rPr>
                        <a:t>automatically get "catastrophic coverage." </a:t>
                      </a:r>
                      <a:r>
                        <a:rPr lang="en-US" sz="900" dirty="0" smtClean="0">
                          <a:effectLst/>
                        </a:rPr>
                        <a:t>You pay </a:t>
                      </a:r>
                      <a:r>
                        <a:rPr lang="en-US" sz="900" dirty="0">
                          <a:effectLst/>
                        </a:rPr>
                        <a:t>a small </a:t>
                      </a:r>
                      <a:r>
                        <a:rPr lang="en-US" sz="900" u="none" strike="noStrike" dirty="0">
                          <a:effectLst/>
                          <a:hlinkClick r:id="rId3" tooltip="&lt;p&gt;An amount you may be required to pay as your share of the cost for services after you pay any deductibles. Coinsurance is usually a percentage (for example, 20%).&lt;/p&gt;"/>
                        </a:rPr>
                        <a:t>coinsurance</a:t>
                      </a:r>
                      <a:r>
                        <a:rPr lang="en-US" sz="900" dirty="0">
                          <a:effectLst/>
                        </a:rPr>
                        <a:t> amount or </a:t>
                      </a:r>
                      <a:r>
                        <a:rPr lang="en-US" sz="900" u="none" strike="noStrike" dirty="0">
                          <a:effectLst/>
                          <a:hlinkClick r:id="rId4" tooltip="&lt;p&gt;An amount you may be required to pay as your share of the cost for a medical service or supply, like a doctor&amp;#39;s visit, hospital outpatient visit, or prescription drug. A copayment is usually a set amount, rather than a percentage. For example, you "/>
                        </a:rPr>
                        <a:t>copayment</a:t>
                      </a:r>
                      <a:r>
                        <a:rPr lang="en-US" sz="900" dirty="0">
                          <a:effectLst/>
                        </a:rPr>
                        <a:t> for covered drugs for the rest of the </a:t>
                      </a:r>
                      <a:r>
                        <a:rPr lang="en-US" sz="900" dirty="0" smtClean="0">
                          <a:effectLst/>
                        </a:rPr>
                        <a:t>year (greater of</a:t>
                      </a:r>
                      <a:r>
                        <a:rPr lang="en-US" sz="900" baseline="0" dirty="0" smtClean="0">
                          <a:effectLst/>
                        </a:rPr>
                        <a:t> </a:t>
                      </a:r>
                      <a:r>
                        <a:rPr lang="en-US" sz="900" dirty="0" smtClean="0">
                          <a:effectLst/>
                        </a:rPr>
                        <a:t>5% or $3.60 generic/preferred multi-source</a:t>
                      </a:r>
                      <a:r>
                        <a:rPr lang="en-US" sz="900" baseline="0" dirty="0" smtClean="0">
                          <a:effectLst/>
                        </a:rPr>
                        <a:t> drug and 5% or $8.95 for all other drugs</a:t>
                      </a:r>
                      <a:r>
                        <a:rPr lang="en-US" sz="900" dirty="0" smtClean="0">
                          <a:effectLst/>
                        </a:rPr>
                        <a:t>) .</a:t>
                      </a:r>
                      <a:endParaRPr lang="en-US" sz="900" dirty="0">
                        <a:effectLst/>
                        <a:latin typeface="Calibri"/>
                        <a:ea typeface="Calibri"/>
                        <a:cs typeface="Times New Roman"/>
                      </a:endParaRPr>
                    </a:p>
                  </a:txBody>
                  <a:tcPr marL="34060" marR="3406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Slide Number Placeholder 2"/>
          <p:cNvSpPr>
            <a:spLocks noGrp="1"/>
          </p:cNvSpPr>
          <p:nvPr>
            <p:ph type="sldNum" sz="quarter" idx="12"/>
          </p:nvPr>
        </p:nvSpPr>
        <p:spPr>
          <a:xfrm>
            <a:off x="8553170" y="5638800"/>
            <a:ext cx="514630" cy="405648"/>
          </a:xfrm>
        </p:spPr>
        <p:txBody>
          <a:bodyPr/>
          <a:lstStyle/>
          <a:p>
            <a:fld id="{57AF16DE-A0D5-4438-950F-5B1E159C2C28}" type="slidenum">
              <a:rPr lang="en-US" smtClean="0"/>
              <a:t>11</a:t>
            </a:fld>
            <a:endParaRPr lang="en-US" dirty="0"/>
          </a:p>
        </p:txBody>
      </p:sp>
    </p:spTree>
    <p:extLst>
      <p:ext uri="{BB962C8B-B14F-4D97-AF65-F5344CB8AC3E}">
        <p14:creationId xmlns:p14="http://schemas.microsoft.com/office/powerpoint/2010/main" val="139921713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lstStyle/>
          <a:p>
            <a:r>
              <a:rPr lang="en-US" sz="2800" dirty="0" smtClean="0">
                <a:latin typeface="Calibri" panose="020F0502020204030204" pitchFamily="34" charset="0"/>
              </a:rPr>
              <a:t>Announcements &amp; Miscellaneous</a:t>
            </a:r>
            <a:endParaRPr lang="en-US" sz="2800" dirty="0">
              <a:latin typeface="Calibri" panose="020F0502020204030204" pitchFamily="34" charset="0"/>
            </a:endParaRPr>
          </a:p>
        </p:txBody>
      </p:sp>
      <p:sp>
        <p:nvSpPr>
          <p:cNvPr id="3" name="Content Placeholder 2"/>
          <p:cNvSpPr>
            <a:spLocks noGrp="1"/>
          </p:cNvSpPr>
          <p:nvPr>
            <p:ph idx="1"/>
          </p:nvPr>
        </p:nvSpPr>
        <p:spPr>
          <a:xfrm>
            <a:off x="228600" y="1143000"/>
            <a:ext cx="8229600" cy="4983163"/>
          </a:xfrm>
        </p:spPr>
        <p:txBody>
          <a:bodyPr/>
          <a:lstStyle/>
          <a:p>
            <a:pPr>
              <a:spcBef>
                <a:spcPts val="1200"/>
              </a:spcBef>
            </a:pPr>
            <a:r>
              <a:rPr lang="en-US" dirty="0" smtClean="0">
                <a:latin typeface="Calibri" panose="020F0502020204030204" pitchFamily="34" charset="0"/>
              </a:rPr>
              <a:t>Open Enrollment Every other Year – Next Open Enrollment January 1, 2021</a:t>
            </a:r>
          </a:p>
          <a:p>
            <a:pPr lvl="1">
              <a:spcBef>
                <a:spcPts val="1200"/>
              </a:spcBef>
            </a:pPr>
            <a:r>
              <a:rPr lang="en-US" dirty="0" smtClean="0">
                <a:latin typeface="Calibri" panose="020F0502020204030204" pitchFamily="34" charset="0"/>
              </a:rPr>
              <a:t>Outside of Section 125 IRS Guidelines w/regard to qualifying events</a:t>
            </a:r>
          </a:p>
          <a:p>
            <a:pPr>
              <a:spcBef>
                <a:spcPts val="1200"/>
              </a:spcBef>
            </a:pPr>
            <a:r>
              <a:rPr lang="en-US" dirty="0" smtClean="0">
                <a:latin typeface="Calibri" panose="020F0502020204030204" pitchFamily="34" charset="0"/>
              </a:rPr>
              <a:t>Is your address current?</a:t>
            </a:r>
          </a:p>
          <a:p>
            <a:pPr>
              <a:spcBef>
                <a:spcPts val="1200"/>
              </a:spcBef>
            </a:pPr>
            <a:r>
              <a:rPr lang="en-US" dirty="0" smtClean="0">
                <a:latin typeface="Calibri" panose="020F0502020204030204" pitchFamily="34" charset="0"/>
              </a:rPr>
              <a:t>Wellness/</a:t>
            </a:r>
            <a:r>
              <a:rPr lang="en-US" dirty="0" err="1" smtClean="0">
                <a:latin typeface="Calibri" panose="020F0502020204030204" pitchFamily="34" charset="0"/>
              </a:rPr>
              <a:t>SilverSneakers</a:t>
            </a:r>
            <a:r>
              <a:rPr lang="en-US" dirty="0" smtClean="0">
                <a:latin typeface="Calibri" panose="020F0502020204030204" pitchFamily="34" charset="0"/>
              </a:rPr>
              <a:t>/Weight Management programs</a:t>
            </a:r>
          </a:p>
          <a:p>
            <a:pPr>
              <a:spcBef>
                <a:spcPts val="1200"/>
              </a:spcBef>
            </a:pPr>
            <a:r>
              <a:rPr lang="en-US" dirty="0" smtClean="0">
                <a:latin typeface="Calibri" panose="020F0502020204030204" pitchFamily="34" charset="0"/>
              </a:rPr>
              <a:t>Website — </a:t>
            </a:r>
            <a:r>
              <a:rPr lang="en-US" dirty="0" err="1" smtClean="0">
                <a:latin typeface="Calibri" panose="020F0502020204030204" pitchFamily="34" charset="0"/>
              </a:rPr>
              <a:t>NMRHCA.org</a:t>
            </a:r>
            <a:endParaRPr lang="en-US" dirty="0" smtClean="0">
              <a:latin typeface="Calibri" panose="020F0502020204030204" pitchFamily="34" charset="0"/>
            </a:endParaRPr>
          </a:p>
          <a:p>
            <a:pPr>
              <a:spcBef>
                <a:spcPts val="1200"/>
              </a:spcBef>
            </a:pPr>
            <a:r>
              <a:rPr lang="en-US" dirty="0" smtClean="0">
                <a:latin typeface="Calibri" panose="020F0502020204030204" pitchFamily="34" charset="0"/>
              </a:rPr>
              <a:t>Facebook page/emails/Newsletter</a:t>
            </a:r>
          </a:p>
          <a:p>
            <a:pPr>
              <a:spcBef>
                <a:spcPts val="1200"/>
              </a:spcBef>
            </a:pPr>
            <a:r>
              <a:rPr lang="en-US" dirty="0" smtClean="0">
                <a:latin typeface="Calibri" panose="020F0502020204030204" pitchFamily="34" charset="0"/>
              </a:rPr>
              <a:t>Advance Healthcare Directive</a:t>
            </a:r>
          </a:p>
          <a:p>
            <a:endParaRPr lang="en-US" dirty="0" smtClean="0">
              <a:latin typeface="Calibri" panose="020F0502020204030204" pitchFamily="34" charset="0"/>
            </a:endParaRPr>
          </a:p>
          <a:p>
            <a:endParaRPr lang="en-US" dirty="0"/>
          </a:p>
        </p:txBody>
      </p:sp>
      <p:sp>
        <p:nvSpPr>
          <p:cNvPr id="4" name="Slide Number Placeholder 3"/>
          <p:cNvSpPr>
            <a:spLocks noGrp="1"/>
          </p:cNvSpPr>
          <p:nvPr>
            <p:ph type="sldNum" sz="quarter" idx="12"/>
          </p:nvPr>
        </p:nvSpPr>
        <p:spPr/>
        <p:txBody>
          <a:bodyPr/>
          <a:lstStyle/>
          <a:p>
            <a:fld id="{87622D7B-75C4-411C-976E-A68D13B78CD8}" type="slidenum">
              <a:rPr lang="en-US" smtClean="0"/>
              <a:t>12</a:t>
            </a:fld>
            <a:endParaRPr lang="en-US" dirty="0"/>
          </a:p>
        </p:txBody>
      </p:sp>
    </p:spTree>
    <p:extLst>
      <p:ext uri="{BB962C8B-B14F-4D97-AF65-F5344CB8AC3E}">
        <p14:creationId xmlns:p14="http://schemas.microsoft.com/office/powerpoint/2010/main" val="299302314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lstStyle/>
          <a:p>
            <a:r>
              <a:rPr lang="en-US" sz="3200" dirty="0" smtClean="0">
                <a:latin typeface="Calibri" panose="020F0502020204030204" pitchFamily="34" charset="0"/>
              </a:rPr>
              <a:t>Important Reminders</a:t>
            </a:r>
            <a:endParaRPr lang="en-US" sz="3200" dirty="0">
              <a:latin typeface="Calibri" panose="020F0502020204030204" pitchFamily="34" charset="0"/>
            </a:endParaRPr>
          </a:p>
        </p:txBody>
      </p:sp>
      <p:sp>
        <p:nvSpPr>
          <p:cNvPr id="3" name="Content Placeholder 2"/>
          <p:cNvSpPr>
            <a:spLocks noGrp="1"/>
          </p:cNvSpPr>
          <p:nvPr>
            <p:ph idx="1"/>
          </p:nvPr>
        </p:nvSpPr>
        <p:spPr>
          <a:xfrm>
            <a:off x="457200" y="1143000"/>
            <a:ext cx="8229600" cy="4983163"/>
          </a:xfrm>
        </p:spPr>
        <p:txBody>
          <a:bodyPr>
            <a:normAutofit fontScale="92500" lnSpcReduction="10000"/>
          </a:bodyPr>
          <a:lstStyle/>
          <a:p>
            <a:pPr marL="0" indent="0">
              <a:buNone/>
            </a:pPr>
            <a:r>
              <a:rPr lang="en-US" dirty="0" smtClean="0">
                <a:solidFill>
                  <a:schemeClr val="tx1"/>
                </a:solidFill>
                <a:latin typeface="Calibri" panose="020F0502020204030204" pitchFamily="34" charset="0"/>
              </a:rPr>
              <a:t>Contact Information</a:t>
            </a:r>
          </a:p>
          <a:p>
            <a:pPr marL="400050" lvl="1" indent="0">
              <a:buNone/>
            </a:pPr>
            <a:r>
              <a:rPr lang="en-US" sz="1800">
                <a:solidFill>
                  <a:srgbClr val="FF0000"/>
                </a:solidFill>
                <a:latin typeface="Calibri" panose="020F0502020204030204" pitchFamily="34" charset="0"/>
              </a:rPr>
              <a:t>Office Hours: Current closed for in-person consultation</a:t>
            </a:r>
            <a:r>
              <a:rPr lang="en-US" sz="1800" smtClean="0">
                <a:solidFill>
                  <a:srgbClr val="FF0000"/>
                </a:solidFill>
                <a:latin typeface="Calibri" panose="020F0502020204030204" pitchFamily="34" charset="0"/>
              </a:rPr>
              <a:t>.</a:t>
            </a:r>
            <a:endParaRPr lang="en-US" sz="1800" smtClean="0">
              <a:latin typeface="Calibri" panose="020F0502020204030204" pitchFamily="34" charset="0"/>
            </a:endParaRPr>
          </a:p>
          <a:p>
            <a:pPr marL="400050" lvl="1" indent="0">
              <a:buNone/>
            </a:pPr>
            <a:r>
              <a:rPr lang="en-US" sz="1800" dirty="0" smtClean="0">
                <a:latin typeface="Calibri" panose="020F0502020204030204" pitchFamily="34" charset="0"/>
              </a:rPr>
              <a:t>New Mexico Retiree Health Care Authority</a:t>
            </a:r>
          </a:p>
          <a:p>
            <a:pPr marL="400050" lvl="1" indent="0">
              <a:buNone/>
            </a:pPr>
            <a:r>
              <a:rPr lang="en-US" sz="1800" dirty="0" smtClean="0">
                <a:latin typeface="Calibri" panose="020F0502020204030204" pitchFamily="34" charset="0"/>
              </a:rPr>
              <a:t>6300 Jefferson St. NE, Suite 150</a:t>
            </a:r>
          </a:p>
          <a:p>
            <a:pPr marL="400050" lvl="1" indent="0">
              <a:buNone/>
            </a:pPr>
            <a:r>
              <a:rPr lang="en-US" sz="1800" dirty="0" smtClean="0">
                <a:latin typeface="Calibri" panose="020F0502020204030204" pitchFamily="34" charset="0"/>
              </a:rPr>
              <a:t>Albuquerque, NM 87109</a:t>
            </a:r>
          </a:p>
          <a:p>
            <a:pPr marL="400050" lvl="1" indent="0">
              <a:buNone/>
            </a:pPr>
            <a:r>
              <a:rPr lang="en-US" sz="1800" dirty="0" smtClean="0">
                <a:latin typeface="Calibri" panose="020F0502020204030204" pitchFamily="34" charset="0"/>
              </a:rPr>
              <a:t>Toll Free: 800-233-2576</a:t>
            </a:r>
            <a:endParaRPr lang="en-US" sz="1100" dirty="0" smtClean="0">
              <a:latin typeface="Calibri" panose="020F0502020204030204" pitchFamily="34" charset="0"/>
            </a:endParaRPr>
          </a:p>
          <a:p>
            <a:pPr marL="400050" lvl="1" indent="0">
              <a:buNone/>
            </a:pPr>
            <a:endParaRPr lang="en-US" sz="1800" dirty="0" smtClean="0">
              <a:latin typeface="Calibri" panose="020F0502020204030204" pitchFamily="34" charset="0"/>
            </a:endParaRPr>
          </a:p>
          <a:p>
            <a:pPr marL="400050" lvl="1" indent="0">
              <a:buNone/>
            </a:pPr>
            <a:r>
              <a:rPr lang="en-US" sz="1800" dirty="0" smtClean="0">
                <a:latin typeface="Calibri" panose="020F0502020204030204" pitchFamily="34" charset="0"/>
              </a:rPr>
              <a:t>Or</a:t>
            </a:r>
          </a:p>
          <a:p>
            <a:pPr marL="400050" lvl="1" indent="0">
              <a:buNone/>
            </a:pPr>
            <a:endParaRPr lang="en-US" sz="900" dirty="0">
              <a:latin typeface="Calibri" panose="020F0502020204030204" pitchFamily="34" charset="0"/>
            </a:endParaRPr>
          </a:p>
          <a:p>
            <a:pPr marL="400050" lvl="1" indent="0">
              <a:buNone/>
            </a:pPr>
            <a:r>
              <a:rPr lang="en-US" sz="1800" dirty="0" smtClean="0">
                <a:latin typeface="Calibri" panose="020F0502020204030204" pitchFamily="34" charset="0"/>
              </a:rPr>
              <a:t>33 Plaza La Prensa, Suite 101</a:t>
            </a:r>
          </a:p>
          <a:p>
            <a:pPr marL="400050" lvl="1" indent="0">
              <a:buNone/>
            </a:pPr>
            <a:r>
              <a:rPr lang="en-US" sz="1800" dirty="0" smtClean="0">
                <a:latin typeface="Calibri" panose="020F0502020204030204" pitchFamily="34" charset="0"/>
              </a:rPr>
              <a:t>Santa Fe, NM 87507</a:t>
            </a:r>
          </a:p>
          <a:p>
            <a:pPr marL="400050" lvl="1" indent="0">
              <a:buNone/>
            </a:pPr>
            <a:endParaRPr lang="en-US" sz="900" dirty="0">
              <a:latin typeface="Calibri" panose="020F0502020204030204" pitchFamily="34" charset="0"/>
            </a:endParaRPr>
          </a:p>
          <a:p>
            <a:pPr marL="400050" lvl="1" indent="0">
              <a:buNone/>
            </a:pPr>
            <a:r>
              <a:rPr lang="en-US" sz="1800" dirty="0" smtClean="0">
                <a:latin typeface="Calibri" panose="020F0502020204030204" pitchFamily="34" charset="0"/>
              </a:rPr>
              <a:t>Email: </a:t>
            </a:r>
            <a:r>
              <a:rPr lang="en-US" sz="1800" dirty="0" smtClean="0">
                <a:latin typeface="Calibri" panose="020F0502020204030204" pitchFamily="34" charset="0"/>
                <a:hlinkClick r:id="rId2"/>
              </a:rPr>
              <a:t>CustomerService@state.nm.us</a:t>
            </a:r>
            <a:endParaRPr lang="en-US" sz="1800" dirty="0" smtClean="0">
              <a:latin typeface="Calibri" panose="020F0502020204030204" pitchFamily="34" charset="0"/>
            </a:endParaRPr>
          </a:p>
          <a:p>
            <a:pPr marL="400050" lvl="1" indent="0">
              <a:buNone/>
            </a:pPr>
            <a:r>
              <a:rPr lang="en-US" sz="1800" dirty="0" smtClean="0">
                <a:latin typeface="Calibri" panose="020F0502020204030204" pitchFamily="34" charset="0"/>
              </a:rPr>
              <a:t>Wellness Email: </a:t>
            </a:r>
            <a:r>
              <a:rPr lang="en-US" sz="1800" dirty="0">
                <a:latin typeface="Calibri" panose="020F0502020204030204" pitchFamily="34" charset="0"/>
                <a:hlinkClick r:id="rId3"/>
              </a:rPr>
              <a:t>NMRHCA.wellness@</a:t>
            </a:r>
            <a:r>
              <a:rPr lang="en-US" sz="1800" dirty="0" smtClean="0">
                <a:latin typeface="Calibri" panose="020F0502020204030204" pitchFamily="34" charset="0"/>
                <a:hlinkClick r:id="rId3"/>
              </a:rPr>
              <a:t>state.nm.us</a:t>
            </a:r>
            <a:endParaRPr lang="en-US" sz="1800" dirty="0" smtClean="0">
              <a:latin typeface="Calibri" panose="020F0502020204030204" pitchFamily="34" charset="0"/>
            </a:endParaRPr>
          </a:p>
          <a:p>
            <a:pPr marL="400050" lvl="1" indent="0">
              <a:buNone/>
            </a:pPr>
            <a:r>
              <a:rPr lang="en-US" sz="1800" dirty="0" smtClean="0">
                <a:latin typeface="Calibri" panose="020F0502020204030204" pitchFamily="34" charset="0"/>
              </a:rPr>
              <a:t>Website: </a:t>
            </a:r>
            <a:r>
              <a:rPr lang="en-US" sz="1800" dirty="0" smtClean="0">
                <a:latin typeface="Calibri" panose="020F0502020204030204" pitchFamily="34" charset="0"/>
                <a:hlinkClick r:id="rId4"/>
              </a:rPr>
              <a:t>https://www.nmrhca.org</a:t>
            </a:r>
            <a:r>
              <a:rPr lang="en-US" sz="1800" dirty="0" smtClean="0">
                <a:latin typeface="Calibri" panose="020F0502020204030204" pitchFamily="34" charset="0"/>
              </a:rPr>
              <a:t> </a:t>
            </a:r>
          </a:p>
          <a:p>
            <a:pPr marL="400050" lvl="1" indent="0">
              <a:buNone/>
            </a:pPr>
            <a:endParaRPr lang="en-US" sz="1800" dirty="0">
              <a:latin typeface="Calibri" panose="020F0502020204030204" pitchFamily="34" charset="0"/>
            </a:endParaRPr>
          </a:p>
          <a:p>
            <a:pPr marL="0" indent="0">
              <a:buNone/>
            </a:pPr>
            <a:r>
              <a:rPr lang="en-US" sz="2000" dirty="0" smtClean="0">
                <a:solidFill>
                  <a:schemeClr val="tx1"/>
                </a:solidFill>
                <a:latin typeface="Calibri" panose="020F0502020204030204" pitchFamily="34" charset="0"/>
              </a:rPr>
              <a:t>Specific Carriers</a:t>
            </a:r>
          </a:p>
          <a:p>
            <a:pPr marL="400050" lvl="1" indent="0">
              <a:buNone/>
            </a:pPr>
            <a:r>
              <a:rPr lang="en-US" sz="1800" dirty="0" smtClean="0">
                <a:solidFill>
                  <a:srgbClr val="0000FF"/>
                </a:solidFill>
                <a:latin typeface="Calibri" panose="020F0502020204030204" pitchFamily="34" charset="0"/>
              </a:rPr>
              <a:t>See Medicare Summary of Benefits</a:t>
            </a:r>
          </a:p>
          <a:p>
            <a:pPr marL="0" indent="0">
              <a:buNone/>
            </a:pPr>
            <a:endParaRPr lang="en-US" sz="20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87622D7B-75C4-411C-976E-A68D13B78CD8}" type="slidenum">
              <a:rPr lang="en-US" smtClean="0"/>
              <a:t>13</a:t>
            </a:fld>
            <a:endParaRPr lang="en-US" dirty="0"/>
          </a:p>
        </p:txBody>
      </p:sp>
    </p:spTree>
    <p:extLst>
      <p:ext uri="{BB962C8B-B14F-4D97-AF65-F5344CB8AC3E}">
        <p14:creationId xmlns:p14="http://schemas.microsoft.com/office/powerpoint/2010/main" val="275346191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28600"/>
            <a:ext cx="8229600" cy="838200"/>
          </a:xfrm>
        </p:spPr>
        <p:txBody>
          <a:bodyPr/>
          <a:lstStyle/>
          <a:p>
            <a:r>
              <a:rPr lang="en-US" sz="3200" dirty="0" smtClean="0">
                <a:latin typeface="Calibri" panose="020F0502020204030204" pitchFamily="34" charset="0"/>
              </a:rPr>
              <a:t>Background Information</a:t>
            </a:r>
            <a:endParaRPr lang="en-US" sz="3200" dirty="0">
              <a:latin typeface="Calibri" panose="020F0502020204030204" pitchFamily="34" charset="0"/>
            </a:endParaRPr>
          </a:p>
        </p:txBody>
      </p:sp>
      <p:sp>
        <p:nvSpPr>
          <p:cNvPr id="11" name="Content Placeholder 10"/>
          <p:cNvSpPr>
            <a:spLocks noGrp="1"/>
          </p:cNvSpPr>
          <p:nvPr>
            <p:ph sz="half" idx="1"/>
          </p:nvPr>
        </p:nvSpPr>
        <p:spPr>
          <a:xfrm>
            <a:off x="4419600" y="1143000"/>
            <a:ext cx="4038600" cy="4983163"/>
          </a:xfrm>
        </p:spPr>
        <p:txBody>
          <a:bodyPr>
            <a:normAutofit lnSpcReduction="10000"/>
          </a:bodyPr>
          <a:lstStyle/>
          <a:p>
            <a:pPr marL="0" indent="0">
              <a:buNone/>
            </a:pPr>
            <a:r>
              <a:rPr lang="en-US" sz="2000" dirty="0" smtClean="0">
                <a:solidFill>
                  <a:schemeClr val="tx1">
                    <a:lumMod val="75000"/>
                    <a:lumOff val="25000"/>
                  </a:schemeClr>
                </a:solidFill>
                <a:latin typeface="Calibri" panose="020F0502020204030204" pitchFamily="34" charset="0"/>
              </a:rPr>
              <a:t>Budget &amp; Finance --- FY 2021</a:t>
            </a:r>
          </a:p>
          <a:p>
            <a:r>
              <a:rPr lang="en-US" sz="1600" dirty="0" smtClean="0">
                <a:latin typeface="Calibri" panose="020F0502020204030204" pitchFamily="34" charset="0"/>
              </a:rPr>
              <a:t>Healthcare Benefits Admin - $360 million</a:t>
            </a:r>
          </a:p>
          <a:p>
            <a:pPr lvl="1"/>
            <a:r>
              <a:rPr lang="en-US" sz="1400" dirty="0" smtClean="0">
                <a:latin typeface="Calibri" panose="020F0502020204030204" pitchFamily="34" charset="0"/>
              </a:rPr>
              <a:t>Medical</a:t>
            </a:r>
          </a:p>
          <a:p>
            <a:pPr lvl="2"/>
            <a:r>
              <a:rPr lang="en-US" sz="1400" dirty="0" smtClean="0">
                <a:latin typeface="Calibri" panose="020F0502020204030204" pitchFamily="34" charset="0"/>
              </a:rPr>
              <a:t>Medicare Supplement/Advantage</a:t>
            </a:r>
          </a:p>
          <a:p>
            <a:pPr lvl="2"/>
            <a:r>
              <a:rPr lang="en-US" sz="1400" dirty="0" smtClean="0">
                <a:latin typeface="Calibri" panose="020F0502020204030204" pitchFamily="34" charset="0"/>
              </a:rPr>
              <a:t>Pre-Medicare</a:t>
            </a:r>
          </a:p>
          <a:p>
            <a:pPr lvl="1"/>
            <a:r>
              <a:rPr lang="en-US" sz="1400" dirty="0" smtClean="0">
                <a:latin typeface="Calibri" panose="020F0502020204030204" pitchFamily="34" charset="0"/>
              </a:rPr>
              <a:t>Dental – Comp &amp; Basic</a:t>
            </a:r>
          </a:p>
          <a:p>
            <a:pPr lvl="1"/>
            <a:r>
              <a:rPr lang="en-US" sz="1400" dirty="0" smtClean="0">
                <a:latin typeface="Calibri" panose="020F0502020204030204" pitchFamily="34" charset="0"/>
              </a:rPr>
              <a:t>Vision</a:t>
            </a:r>
          </a:p>
          <a:p>
            <a:pPr lvl="1"/>
            <a:r>
              <a:rPr lang="en-US" sz="1400" dirty="0" smtClean="0">
                <a:latin typeface="Calibri" panose="020F0502020204030204" pitchFamily="34" charset="0"/>
              </a:rPr>
              <a:t>Supplemental Life</a:t>
            </a:r>
          </a:p>
          <a:p>
            <a:pPr lvl="1"/>
            <a:endParaRPr lang="en-US" sz="800" dirty="0" smtClean="0">
              <a:latin typeface="Calibri" panose="020F0502020204030204" pitchFamily="34" charset="0"/>
            </a:endParaRPr>
          </a:p>
          <a:p>
            <a:r>
              <a:rPr lang="en-US" sz="1600" dirty="0" smtClean="0">
                <a:latin typeface="Calibri" panose="020F0502020204030204" pitchFamily="34" charset="0"/>
              </a:rPr>
              <a:t>Program Support - $3.0 million</a:t>
            </a:r>
          </a:p>
          <a:p>
            <a:pPr lvl="1"/>
            <a:r>
              <a:rPr lang="en-US" sz="1400" dirty="0" smtClean="0">
                <a:latin typeface="Calibri" panose="020F0502020204030204" pitchFamily="34" charset="0"/>
              </a:rPr>
              <a:t>Salaries &amp; Benefits </a:t>
            </a:r>
            <a:r>
              <a:rPr lang="en-US" sz="1400" smtClean="0">
                <a:latin typeface="Calibri" panose="020F0502020204030204" pitchFamily="34" charset="0"/>
              </a:rPr>
              <a:t>- $2.1 </a:t>
            </a:r>
            <a:r>
              <a:rPr lang="en-US" sz="1400" dirty="0" smtClean="0">
                <a:latin typeface="Calibri" panose="020F0502020204030204" pitchFamily="34" charset="0"/>
              </a:rPr>
              <a:t>million (24FTE)</a:t>
            </a:r>
          </a:p>
          <a:p>
            <a:pPr lvl="1"/>
            <a:r>
              <a:rPr lang="en-US" sz="1400" dirty="0" smtClean="0">
                <a:latin typeface="Calibri" panose="020F0502020204030204" pitchFamily="34" charset="0"/>
              </a:rPr>
              <a:t>Contractual Services - $663,000</a:t>
            </a:r>
          </a:p>
          <a:p>
            <a:pPr lvl="1"/>
            <a:r>
              <a:rPr lang="en-US" sz="1400" dirty="0" smtClean="0">
                <a:latin typeface="Calibri" panose="020F0502020204030204" pitchFamily="34" charset="0"/>
              </a:rPr>
              <a:t>Other - $566,000</a:t>
            </a:r>
          </a:p>
          <a:p>
            <a:pPr lvl="2"/>
            <a:r>
              <a:rPr lang="en-US" sz="1400" dirty="0" smtClean="0">
                <a:latin typeface="Calibri" panose="020F0502020204030204" pitchFamily="34" charset="0"/>
              </a:rPr>
              <a:t>Rent </a:t>
            </a:r>
          </a:p>
          <a:p>
            <a:pPr lvl="2"/>
            <a:r>
              <a:rPr lang="en-US" sz="1400" dirty="0" smtClean="0">
                <a:latin typeface="Calibri" panose="020F0502020204030204" pitchFamily="34" charset="0"/>
              </a:rPr>
              <a:t>Printing &amp; Postage</a:t>
            </a:r>
          </a:p>
          <a:p>
            <a:pPr lvl="2"/>
            <a:r>
              <a:rPr lang="en-US" sz="1400" dirty="0" smtClean="0">
                <a:latin typeface="Calibri" panose="020F0502020204030204" pitchFamily="34" charset="0"/>
              </a:rPr>
              <a:t>Telecommunication</a:t>
            </a:r>
          </a:p>
          <a:p>
            <a:pPr lvl="2"/>
            <a:r>
              <a:rPr lang="en-US" sz="1400" dirty="0" smtClean="0">
                <a:latin typeface="Calibri" panose="020F0502020204030204" pitchFamily="34" charset="0"/>
              </a:rPr>
              <a:t>Office Supplies</a:t>
            </a:r>
          </a:p>
          <a:p>
            <a:pPr lvl="2"/>
            <a:endParaRPr lang="en-US" sz="1400" dirty="0" smtClean="0">
              <a:latin typeface="Calibri" panose="020F0502020204030204" pitchFamily="34" charset="0"/>
            </a:endParaRPr>
          </a:p>
          <a:p>
            <a:pPr lvl="1"/>
            <a:endParaRPr lang="en-US" sz="1400" dirty="0" smtClean="0">
              <a:latin typeface="Calibri" panose="020F0502020204030204" pitchFamily="34" charset="0"/>
            </a:endParaRPr>
          </a:p>
          <a:p>
            <a:pPr marL="0" indent="0">
              <a:buNone/>
            </a:pPr>
            <a:endParaRPr lang="en-US" sz="2000" dirty="0">
              <a:latin typeface="Calibri" panose="020F0502020204030204" pitchFamily="34" charset="0"/>
            </a:endParaRPr>
          </a:p>
        </p:txBody>
      </p:sp>
      <p:sp>
        <p:nvSpPr>
          <p:cNvPr id="12" name="Content Placeholder 11"/>
          <p:cNvSpPr>
            <a:spLocks noGrp="1"/>
          </p:cNvSpPr>
          <p:nvPr>
            <p:ph sz="half" idx="2"/>
          </p:nvPr>
        </p:nvSpPr>
        <p:spPr>
          <a:xfrm>
            <a:off x="228600" y="1219200"/>
            <a:ext cx="4041648" cy="4907280"/>
          </a:xfrm>
        </p:spPr>
        <p:txBody>
          <a:bodyPr>
            <a:normAutofit lnSpcReduction="10000"/>
          </a:bodyPr>
          <a:lstStyle/>
          <a:p>
            <a:pPr marL="0" indent="0">
              <a:buNone/>
            </a:pPr>
            <a:r>
              <a:rPr lang="en-US" sz="2000" dirty="0" smtClean="0">
                <a:solidFill>
                  <a:schemeClr val="tx1">
                    <a:lumMod val="75000"/>
                    <a:lumOff val="25000"/>
                  </a:schemeClr>
                </a:solidFill>
                <a:latin typeface="Calibri" panose="020F0502020204030204" pitchFamily="34" charset="0"/>
              </a:rPr>
              <a:t>Retiree Health Care Act </a:t>
            </a:r>
          </a:p>
          <a:p>
            <a:pPr marL="0" indent="0">
              <a:buNone/>
            </a:pPr>
            <a:r>
              <a:rPr lang="en-US" sz="1600" dirty="0" smtClean="0">
                <a:latin typeface="Calibri" panose="020F0502020204030204" pitchFamily="34" charset="0"/>
              </a:rPr>
              <a:t>Chapter 10, Article 7C, NMSA 1978</a:t>
            </a:r>
          </a:p>
          <a:p>
            <a:r>
              <a:rPr lang="en-US" sz="1600" dirty="0" smtClean="0">
                <a:latin typeface="Calibri" panose="020F0502020204030204" pitchFamily="34" charset="0"/>
              </a:rPr>
              <a:t>Created in 1990</a:t>
            </a:r>
          </a:p>
          <a:p>
            <a:r>
              <a:rPr lang="en-US" sz="1600" dirty="0" smtClean="0">
                <a:latin typeface="Calibri" panose="020F0502020204030204" pitchFamily="34" charset="0"/>
              </a:rPr>
              <a:t>Board of Directors (currently 11 members)</a:t>
            </a:r>
          </a:p>
          <a:p>
            <a:r>
              <a:rPr lang="en-US" sz="1600" dirty="0" smtClean="0">
                <a:latin typeface="Calibri" panose="020F0502020204030204" pitchFamily="34" charset="0"/>
              </a:rPr>
              <a:t>64,500 retirees and eligible dependents</a:t>
            </a:r>
          </a:p>
          <a:p>
            <a:r>
              <a:rPr lang="en-US" sz="1600" dirty="0" smtClean="0">
                <a:latin typeface="Calibri" panose="020F0502020204030204" pitchFamily="34" charset="0"/>
              </a:rPr>
              <a:t>302 participating employer groups (schools, agencies and local government)</a:t>
            </a:r>
          </a:p>
          <a:p>
            <a:pPr marL="0" indent="0">
              <a:buNone/>
            </a:pPr>
            <a:endParaRPr lang="en-US" sz="1600" dirty="0" smtClean="0"/>
          </a:p>
          <a:p>
            <a:pPr marL="0" indent="0">
              <a:buNone/>
            </a:pPr>
            <a:r>
              <a:rPr lang="en-US" sz="2000" dirty="0" smtClean="0">
                <a:solidFill>
                  <a:schemeClr val="tx1">
                    <a:lumMod val="75000"/>
                    <a:lumOff val="25000"/>
                  </a:schemeClr>
                </a:solidFill>
                <a:latin typeface="Calibri" panose="020F0502020204030204" pitchFamily="34" charset="0"/>
              </a:rPr>
              <a:t>Budget &amp; Finance</a:t>
            </a:r>
            <a:r>
              <a:rPr lang="en-US" sz="1600" dirty="0" smtClean="0">
                <a:solidFill>
                  <a:schemeClr val="tx1">
                    <a:lumMod val="75000"/>
                    <a:lumOff val="25000"/>
                  </a:schemeClr>
                </a:solidFill>
                <a:latin typeface="Calibri" panose="020F0502020204030204" pitchFamily="34" charset="0"/>
              </a:rPr>
              <a:t> --- </a:t>
            </a:r>
            <a:r>
              <a:rPr lang="en-US" sz="1600" dirty="0" smtClean="0">
                <a:solidFill>
                  <a:schemeClr val="tx1">
                    <a:lumMod val="75000"/>
                    <a:lumOff val="25000"/>
                  </a:schemeClr>
                </a:solidFill>
                <a:latin typeface="Calibri" panose="020F0502020204030204" pitchFamily="34" charset="0"/>
              </a:rPr>
              <a:t>2021</a:t>
            </a:r>
            <a:endParaRPr lang="en-US" sz="1600" dirty="0" smtClean="0">
              <a:solidFill>
                <a:schemeClr val="tx1">
                  <a:lumMod val="75000"/>
                  <a:lumOff val="25000"/>
                </a:schemeClr>
              </a:solidFill>
              <a:latin typeface="Calibri" panose="020F0502020204030204" pitchFamily="34" charset="0"/>
            </a:endParaRPr>
          </a:p>
          <a:p>
            <a:r>
              <a:rPr lang="en-US" sz="1600" dirty="0" smtClean="0">
                <a:latin typeface="Calibri" panose="020F0502020204030204" pitchFamily="34" charset="0"/>
              </a:rPr>
              <a:t>Trust Fund Balance - </a:t>
            </a:r>
            <a:r>
              <a:rPr lang="en-US" sz="1600" dirty="0" smtClean="0">
                <a:latin typeface="Calibri" panose="020F0502020204030204" pitchFamily="34" charset="0"/>
              </a:rPr>
              <a:t>$924 </a:t>
            </a:r>
            <a:r>
              <a:rPr lang="en-US" sz="1600" dirty="0" smtClean="0">
                <a:latin typeface="Calibri" panose="020F0502020204030204" pitchFamily="34" charset="0"/>
              </a:rPr>
              <a:t>million  (</a:t>
            </a:r>
            <a:r>
              <a:rPr lang="en-US" sz="1600" dirty="0" smtClean="0">
                <a:latin typeface="Calibri" panose="020F0502020204030204" pitchFamily="34" charset="0"/>
              </a:rPr>
              <a:t>12/</a:t>
            </a:r>
            <a:r>
              <a:rPr lang="en-US" sz="1600" dirty="0" smtClean="0">
                <a:latin typeface="Calibri" panose="020F0502020204030204" pitchFamily="34" charset="0"/>
              </a:rPr>
              <a:t>20)</a:t>
            </a:r>
          </a:p>
          <a:p>
            <a:r>
              <a:rPr lang="en-US" sz="1600" dirty="0" smtClean="0">
                <a:latin typeface="Calibri" panose="020F0502020204030204" pitchFamily="34" charset="0"/>
              </a:rPr>
              <a:t>Solvency Period – 2050</a:t>
            </a:r>
          </a:p>
          <a:p>
            <a:r>
              <a:rPr lang="en-US" sz="1600" dirty="0" smtClean="0">
                <a:latin typeface="Calibri" panose="020F0502020204030204" pitchFamily="34" charset="0"/>
              </a:rPr>
              <a:t>Sources of Income</a:t>
            </a:r>
          </a:p>
          <a:p>
            <a:pPr lvl="1"/>
            <a:r>
              <a:rPr lang="en-US" sz="1400" dirty="0" smtClean="0">
                <a:latin typeface="Calibri" panose="020F0502020204030204" pitchFamily="34" charset="0"/>
              </a:rPr>
              <a:t>Retiree Premiums</a:t>
            </a:r>
          </a:p>
          <a:p>
            <a:pPr lvl="1"/>
            <a:r>
              <a:rPr lang="en-US" sz="1400" dirty="0" smtClean="0">
                <a:latin typeface="Calibri" panose="020F0502020204030204" pitchFamily="34" charset="0"/>
              </a:rPr>
              <a:t>Employee/Employer Contributions</a:t>
            </a:r>
          </a:p>
          <a:p>
            <a:pPr lvl="1"/>
            <a:r>
              <a:rPr lang="en-US" sz="1400" dirty="0" smtClean="0">
                <a:latin typeface="Calibri" panose="020F0502020204030204" pitchFamily="34" charset="0"/>
              </a:rPr>
              <a:t>Tax Suspense Fund</a:t>
            </a:r>
          </a:p>
          <a:p>
            <a:pPr lvl="1"/>
            <a:r>
              <a:rPr lang="en-US" sz="1400" dirty="0" smtClean="0">
                <a:latin typeface="Calibri" panose="020F0502020204030204" pitchFamily="34" charset="0"/>
              </a:rPr>
              <a:t>Miscellaneous  (Medicare Reimbursements, Performance Guarantees,  Prescription Rebates)</a:t>
            </a:r>
          </a:p>
          <a:p>
            <a:pPr lvl="1"/>
            <a:r>
              <a:rPr lang="en-US" sz="1400" dirty="0" smtClean="0">
                <a:latin typeface="Calibri" panose="020F0502020204030204" pitchFamily="34" charset="0"/>
              </a:rPr>
              <a:t>Interest Income</a:t>
            </a:r>
            <a:endParaRPr lang="en-US" sz="14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87622D7B-75C4-411C-976E-A68D13B78CD8}" type="slidenum">
              <a:rPr lang="en-US" smtClean="0"/>
              <a:t>2</a:t>
            </a:fld>
            <a:endParaRPr lang="en-US" dirty="0"/>
          </a:p>
        </p:txBody>
      </p:sp>
    </p:spTree>
    <p:extLst>
      <p:ext uri="{BB962C8B-B14F-4D97-AF65-F5344CB8AC3E}">
        <p14:creationId xmlns:p14="http://schemas.microsoft.com/office/powerpoint/2010/main" val="280128286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sz="3200" dirty="0" smtClean="0">
                <a:solidFill>
                  <a:srgbClr val="2F5897"/>
                </a:solidFill>
                <a:latin typeface="Calibri" panose="020F0502020204030204" pitchFamily="34" charset="0"/>
              </a:rPr>
              <a:t>Administration &amp; Eligibility</a:t>
            </a:r>
            <a:endParaRPr lang="en-US" dirty="0"/>
          </a:p>
        </p:txBody>
      </p:sp>
      <p:sp>
        <p:nvSpPr>
          <p:cNvPr id="6" name="Content Placeholder 5"/>
          <p:cNvSpPr>
            <a:spLocks noGrp="1"/>
          </p:cNvSpPr>
          <p:nvPr>
            <p:ph idx="1"/>
          </p:nvPr>
        </p:nvSpPr>
        <p:spPr>
          <a:xfrm>
            <a:off x="228600" y="990600"/>
            <a:ext cx="8229600" cy="5410200"/>
          </a:xfrm>
        </p:spPr>
        <p:txBody>
          <a:bodyPr>
            <a:normAutofit lnSpcReduction="10000"/>
          </a:bodyPr>
          <a:lstStyle/>
          <a:p>
            <a:pPr marL="0" indent="0">
              <a:buNone/>
            </a:pPr>
            <a:r>
              <a:rPr lang="en-US" dirty="0" smtClean="0">
                <a:solidFill>
                  <a:schemeClr val="tx1"/>
                </a:solidFill>
                <a:latin typeface="Calibri" panose="020F0502020204030204" pitchFamily="34" charset="0"/>
              </a:rPr>
              <a:t>Administration</a:t>
            </a:r>
          </a:p>
          <a:p>
            <a:r>
              <a:rPr lang="en-US" sz="1700" dirty="0" smtClean="0">
                <a:latin typeface="Calibri" panose="020F0502020204030204" pitchFamily="34" charset="0"/>
              </a:rPr>
              <a:t>Center for Medicare &amp; Medicaid Services (CMS) </a:t>
            </a:r>
          </a:p>
          <a:p>
            <a:pPr lvl="1"/>
            <a:r>
              <a:rPr lang="en-US" sz="1400" dirty="0" smtClean="0">
                <a:latin typeface="Calibri" panose="020F0502020204030204" pitchFamily="34" charset="0"/>
              </a:rPr>
              <a:t>Provides guidelines for all Medicare services</a:t>
            </a:r>
          </a:p>
          <a:p>
            <a:pPr lvl="1"/>
            <a:r>
              <a:rPr lang="en-US" sz="1400" dirty="0">
                <a:latin typeface="Calibri" panose="020F0502020204030204" pitchFamily="34" charset="0"/>
                <a:hlinkClick r:id="rId2"/>
              </a:rPr>
              <a:t>https://</a:t>
            </a:r>
            <a:r>
              <a:rPr lang="en-US" sz="1400" dirty="0" smtClean="0">
                <a:latin typeface="Calibri" panose="020F0502020204030204" pitchFamily="34" charset="0"/>
                <a:hlinkClick r:id="rId2"/>
              </a:rPr>
              <a:t>www.cms.gov/Medicare/Medicare.html</a:t>
            </a:r>
            <a:r>
              <a:rPr lang="en-US" sz="1400" dirty="0">
                <a:latin typeface="Calibri" panose="020F0502020204030204" pitchFamily="34" charset="0"/>
              </a:rPr>
              <a:t> or </a:t>
            </a:r>
            <a:r>
              <a:rPr lang="en-US" sz="1400" dirty="0">
                <a:latin typeface="Calibri" panose="020F0502020204030204" pitchFamily="34" charset="0"/>
                <a:hlinkClick r:id="rId3"/>
              </a:rPr>
              <a:t>https://www.medicare.gov</a:t>
            </a:r>
            <a:r>
              <a:rPr lang="en-US" sz="1400" dirty="0" smtClean="0">
                <a:latin typeface="Calibri" panose="020F0502020204030204" pitchFamily="34" charset="0"/>
                <a:hlinkClick r:id="rId3"/>
              </a:rPr>
              <a:t>/</a:t>
            </a:r>
            <a:r>
              <a:rPr lang="en-US" sz="1400" dirty="0" smtClean="0">
                <a:latin typeface="Calibri" panose="020F0502020204030204" pitchFamily="34" charset="0"/>
              </a:rPr>
              <a:t> (you can apply online for social security and </a:t>
            </a:r>
            <a:r>
              <a:rPr lang="en-US" sz="1400" smtClean="0">
                <a:latin typeface="Calibri" panose="020F0502020204030204" pitchFamily="34" charset="0"/>
              </a:rPr>
              <a:t>Medicare or </a:t>
            </a:r>
            <a:r>
              <a:rPr lang="en-US" sz="1400" dirty="0" smtClean="0">
                <a:latin typeface="Calibri" panose="020F0502020204030204" pitchFamily="34" charset="0"/>
              </a:rPr>
              <a:t>for Medicare itself without applying for social </a:t>
            </a:r>
            <a:r>
              <a:rPr lang="en-US" sz="1400" dirty="0">
                <a:latin typeface="Calibri" panose="020F0502020204030204" pitchFamily="34" charset="0"/>
              </a:rPr>
              <a:t>security benefits at </a:t>
            </a:r>
            <a:r>
              <a:rPr lang="en-US" sz="1400" dirty="0">
                <a:latin typeface="Calibri" panose="020F0502020204030204" pitchFamily="34" charset="0"/>
                <a:hlinkClick r:id="rId4"/>
              </a:rPr>
              <a:t>https://secure.ssa.gov/iClaim/</a:t>
            </a:r>
            <a:r>
              <a:rPr lang="en-US" sz="1400" dirty="0" smtClean="0">
                <a:latin typeface="Calibri" panose="020F0502020204030204" pitchFamily="34" charset="0"/>
                <a:hlinkClick r:id="rId4"/>
              </a:rPr>
              <a:t>rib</a:t>
            </a:r>
            <a:r>
              <a:rPr lang="en-US" sz="1400" dirty="0">
                <a:latin typeface="Calibri" panose="020F0502020204030204" pitchFamily="34" charset="0"/>
              </a:rPr>
              <a:t>)</a:t>
            </a:r>
            <a:endParaRPr lang="en-US" sz="1400" dirty="0" smtClean="0">
              <a:latin typeface="Calibri" panose="020F0502020204030204" pitchFamily="34" charset="0"/>
            </a:endParaRPr>
          </a:p>
          <a:p>
            <a:r>
              <a:rPr lang="en-US" sz="1700" dirty="0" smtClean="0">
                <a:latin typeface="Calibri" panose="020F0502020204030204" pitchFamily="34" charset="0"/>
              </a:rPr>
              <a:t>CMS is primary payer for all services </a:t>
            </a:r>
          </a:p>
          <a:p>
            <a:pPr lvl="1"/>
            <a:r>
              <a:rPr lang="en-US" sz="1400" dirty="0" smtClean="0">
                <a:latin typeface="Calibri" panose="020F0502020204030204" pitchFamily="34" charset="0"/>
              </a:rPr>
              <a:t>Medicare Parts A &amp; B</a:t>
            </a:r>
          </a:p>
          <a:p>
            <a:r>
              <a:rPr lang="en-US" sz="1700" u="sng" dirty="0" smtClean="0">
                <a:latin typeface="Calibri" panose="020F0502020204030204" pitchFamily="34" charset="0"/>
              </a:rPr>
              <a:t>New Mexico Retiree Health Care Authority (NMRHCA) is secondary payer for all services</a:t>
            </a:r>
          </a:p>
          <a:p>
            <a:pPr marL="0" indent="0">
              <a:buNone/>
            </a:pPr>
            <a:r>
              <a:rPr lang="en-US" dirty="0" smtClean="0">
                <a:solidFill>
                  <a:schemeClr val="tx1"/>
                </a:solidFill>
                <a:latin typeface="Calibri" panose="020F0502020204030204" pitchFamily="34" charset="0"/>
              </a:rPr>
              <a:t>Eligibility</a:t>
            </a:r>
          </a:p>
          <a:p>
            <a:r>
              <a:rPr lang="en-US" sz="1600" dirty="0" smtClean="0">
                <a:latin typeface="Calibri" panose="020F0502020204030204" pitchFamily="34" charset="0"/>
              </a:rPr>
              <a:t>If you are “Medicare eligible” </a:t>
            </a:r>
            <a:r>
              <a:rPr lang="en-US" sz="1600" u="sng" dirty="0" smtClean="0">
                <a:latin typeface="Calibri" panose="020F0502020204030204" pitchFamily="34" charset="0"/>
              </a:rPr>
              <a:t>you must participate in one of the Medicare offerings</a:t>
            </a:r>
          </a:p>
          <a:p>
            <a:r>
              <a:rPr lang="en-US" sz="1600" dirty="0" smtClean="0">
                <a:latin typeface="Calibri" panose="020F0502020204030204" pitchFamily="34" charset="0"/>
              </a:rPr>
              <a:t>Age 65</a:t>
            </a:r>
          </a:p>
          <a:p>
            <a:r>
              <a:rPr lang="en-US" sz="1600" dirty="0" smtClean="0">
                <a:latin typeface="Calibri" panose="020F0502020204030204" pitchFamily="34" charset="0"/>
              </a:rPr>
              <a:t>Disability</a:t>
            </a:r>
          </a:p>
          <a:p>
            <a:r>
              <a:rPr lang="en-US" sz="1600" dirty="0" smtClean="0">
                <a:latin typeface="Calibri" panose="020F0502020204030204" pitchFamily="34" charset="0"/>
              </a:rPr>
              <a:t>End Stage Renal Disease</a:t>
            </a:r>
          </a:p>
          <a:p>
            <a:pPr marL="0" indent="0">
              <a:buNone/>
            </a:pPr>
            <a:r>
              <a:rPr lang="en-US" dirty="0" smtClean="0">
                <a:solidFill>
                  <a:schemeClr val="tx1"/>
                </a:solidFill>
                <a:latin typeface="Calibri" panose="020F0502020204030204" pitchFamily="34" charset="0"/>
              </a:rPr>
              <a:t>Maximum Subsidy that NMRHCA provided toward Medicare Plans</a:t>
            </a:r>
          </a:p>
          <a:p>
            <a:r>
              <a:rPr lang="en-US" sz="1600" dirty="0" smtClean="0">
                <a:latin typeface="Calibri" panose="020F0502020204030204" pitchFamily="34" charset="0"/>
              </a:rPr>
              <a:t>Retiree – 50%</a:t>
            </a:r>
          </a:p>
          <a:p>
            <a:r>
              <a:rPr lang="en-US" sz="1600" dirty="0" smtClean="0">
                <a:latin typeface="Calibri" panose="020F0502020204030204" pitchFamily="34" charset="0"/>
              </a:rPr>
              <a:t>Spouse/domestic partner – 25%</a:t>
            </a:r>
          </a:p>
          <a:p>
            <a:r>
              <a:rPr lang="en-US" sz="1600" dirty="0" smtClean="0">
                <a:latin typeface="Calibri" panose="020F0502020204030204" pitchFamily="34" charset="0"/>
              </a:rPr>
              <a:t>Dependent child – 0%</a:t>
            </a:r>
          </a:p>
        </p:txBody>
      </p:sp>
      <p:sp>
        <p:nvSpPr>
          <p:cNvPr id="4" name="Slide Number Placeholder 3"/>
          <p:cNvSpPr>
            <a:spLocks noGrp="1"/>
          </p:cNvSpPr>
          <p:nvPr>
            <p:ph type="sldNum" sz="quarter" idx="12"/>
          </p:nvPr>
        </p:nvSpPr>
        <p:spPr/>
        <p:txBody>
          <a:bodyPr/>
          <a:lstStyle/>
          <a:p>
            <a:fld id="{87622D7B-75C4-411C-976E-A68D13B78CD8}" type="slidenum">
              <a:rPr lang="en-US" smtClean="0"/>
              <a:t>3</a:t>
            </a:fld>
            <a:endParaRPr lang="en-US" dirty="0"/>
          </a:p>
        </p:txBody>
      </p:sp>
    </p:spTree>
    <p:extLst>
      <p:ext uri="{BB962C8B-B14F-4D97-AF65-F5344CB8AC3E}">
        <p14:creationId xmlns:p14="http://schemas.microsoft.com/office/powerpoint/2010/main" val="8716143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lstStyle/>
          <a:p>
            <a:r>
              <a:rPr lang="en-US" sz="3200" dirty="0" smtClean="0">
                <a:latin typeface="Calibri" panose="020F0502020204030204" pitchFamily="34" charset="0"/>
              </a:rPr>
              <a:t>Medicare Part A</a:t>
            </a:r>
            <a:endParaRPr lang="en-US" sz="3200" dirty="0">
              <a:latin typeface="Calibri" panose="020F0502020204030204" pitchFamily="34" charset="0"/>
            </a:endParaRPr>
          </a:p>
        </p:txBody>
      </p:sp>
      <p:sp>
        <p:nvSpPr>
          <p:cNvPr id="3" name="Content Placeholder 2"/>
          <p:cNvSpPr>
            <a:spLocks noGrp="1"/>
          </p:cNvSpPr>
          <p:nvPr>
            <p:ph idx="1"/>
          </p:nvPr>
        </p:nvSpPr>
        <p:spPr>
          <a:xfrm>
            <a:off x="228600" y="1066800"/>
            <a:ext cx="8229600" cy="5059363"/>
          </a:xfrm>
        </p:spPr>
        <p:txBody>
          <a:bodyPr>
            <a:normAutofit fontScale="92500" lnSpcReduction="20000"/>
          </a:bodyPr>
          <a:lstStyle/>
          <a:p>
            <a:pPr marL="0" indent="0">
              <a:buNone/>
            </a:pPr>
            <a:r>
              <a:rPr lang="en-US" dirty="0" smtClean="0">
                <a:solidFill>
                  <a:schemeClr val="tx1"/>
                </a:solidFill>
                <a:latin typeface="Calibri" panose="020F0502020204030204" pitchFamily="34" charset="0"/>
              </a:rPr>
              <a:t>Part A (Hospital Insurance)</a:t>
            </a:r>
          </a:p>
          <a:p>
            <a:r>
              <a:rPr lang="en-US" dirty="0" smtClean="0">
                <a:latin typeface="Calibri" panose="020F0502020204030204" pitchFamily="34" charset="0"/>
              </a:rPr>
              <a:t>Premium (2021 prices)</a:t>
            </a:r>
          </a:p>
          <a:p>
            <a:pPr lvl="1"/>
            <a:r>
              <a:rPr lang="en-US" dirty="0" smtClean="0">
                <a:latin typeface="Calibri" panose="020F0502020204030204" pitchFamily="34" charset="0"/>
              </a:rPr>
              <a:t>Most people don’t pay a monthly premium for Part A (sometimes called “premium-free Part A”).  If you buy Part A, you’ll have to pay up to $471 each month</a:t>
            </a:r>
          </a:p>
          <a:p>
            <a:pPr lvl="1"/>
            <a:r>
              <a:rPr lang="en-US" dirty="0" smtClean="0">
                <a:latin typeface="Calibri" panose="020F0502020204030204" pitchFamily="34" charset="0"/>
              </a:rPr>
              <a:t>If you paid Medicare taxes for less than 30 quarters, the standard Part A premium is $471  </a:t>
            </a:r>
          </a:p>
          <a:p>
            <a:pPr lvl="1"/>
            <a:r>
              <a:rPr lang="en-US" dirty="0" smtClean="0">
                <a:latin typeface="Calibri" panose="020F0502020204030204" pitchFamily="34" charset="0"/>
              </a:rPr>
              <a:t>If you paid Medicare taxes for 30-39 quarters, the Standard Part A premium is $259</a:t>
            </a:r>
          </a:p>
          <a:p>
            <a:r>
              <a:rPr lang="en-US" dirty="0" smtClean="0">
                <a:latin typeface="Calibri" panose="020F0502020204030204" pitchFamily="34" charset="0"/>
              </a:rPr>
              <a:t>Hospital Inpatient </a:t>
            </a:r>
            <a:r>
              <a:rPr lang="en-US" dirty="0">
                <a:latin typeface="Calibri" panose="020F0502020204030204" pitchFamily="34" charset="0"/>
              </a:rPr>
              <a:t>D</a:t>
            </a:r>
            <a:r>
              <a:rPr lang="en-US" dirty="0" smtClean="0">
                <a:latin typeface="Calibri" panose="020F0502020204030204" pitchFamily="34" charset="0"/>
              </a:rPr>
              <a:t>eductible and Coinsurance</a:t>
            </a:r>
          </a:p>
          <a:p>
            <a:pPr lvl="1"/>
            <a:r>
              <a:rPr lang="en-US" dirty="0" smtClean="0">
                <a:solidFill>
                  <a:srgbClr val="0000FF"/>
                </a:solidFill>
                <a:latin typeface="Calibri" panose="020F0502020204030204" pitchFamily="34" charset="0"/>
              </a:rPr>
              <a:t>$1,484 deductible for each benefit period*</a:t>
            </a:r>
          </a:p>
          <a:p>
            <a:pPr lvl="1"/>
            <a:r>
              <a:rPr lang="en-US" dirty="0" smtClean="0">
                <a:solidFill>
                  <a:srgbClr val="0000FF"/>
                </a:solidFill>
                <a:latin typeface="Calibri" panose="020F0502020204030204" pitchFamily="34" charset="0"/>
              </a:rPr>
              <a:t>Days 1-60: $0 coinsurance for each benefit period*</a:t>
            </a:r>
          </a:p>
          <a:p>
            <a:pPr lvl="1"/>
            <a:r>
              <a:rPr lang="en-US" dirty="0" smtClean="0">
                <a:solidFill>
                  <a:srgbClr val="0000FF"/>
                </a:solidFill>
                <a:latin typeface="Calibri" panose="020F0502020204030204" pitchFamily="34" charset="0"/>
              </a:rPr>
              <a:t>Days 61-90: $371 coinsurance per day of each benefit period*</a:t>
            </a:r>
          </a:p>
          <a:p>
            <a:pPr lvl="1"/>
            <a:r>
              <a:rPr lang="en-US" dirty="0" smtClean="0">
                <a:solidFill>
                  <a:srgbClr val="0000FF"/>
                </a:solidFill>
                <a:latin typeface="Calibri" panose="020F0502020204030204" pitchFamily="34" charset="0"/>
              </a:rPr>
              <a:t>Days 91 and beyond: $742 coinsurance per each “lifetime reserve day” after 90 for each benefit period (up to 60 days over your lifetime)*</a:t>
            </a:r>
          </a:p>
          <a:p>
            <a:pPr lvl="1"/>
            <a:r>
              <a:rPr lang="en-US" dirty="0" smtClean="0">
                <a:solidFill>
                  <a:srgbClr val="0000FF"/>
                </a:solidFill>
                <a:latin typeface="Calibri" panose="020F0502020204030204" pitchFamily="34" charset="0"/>
              </a:rPr>
              <a:t>Beyond lifetime reserve days: all costs*</a:t>
            </a:r>
          </a:p>
          <a:p>
            <a:pPr marL="457200" lvl="1" indent="0">
              <a:buNone/>
            </a:pPr>
            <a:endParaRPr lang="en-US" dirty="0">
              <a:solidFill>
                <a:srgbClr val="0000FF"/>
              </a:solidFill>
              <a:latin typeface="Calibri" panose="020F0502020204030204" pitchFamily="34" charset="0"/>
            </a:endParaRPr>
          </a:p>
          <a:p>
            <a:pPr marL="457200" lvl="1" indent="0">
              <a:buNone/>
            </a:pPr>
            <a:r>
              <a:rPr lang="en-US" dirty="0">
                <a:solidFill>
                  <a:srgbClr val="0000FF"/>
                </a:solidFill>
                <a:latin typeface="Calibri" panose="020F0502020204030204" pitchFamily="34" charset="0"/>
              </a:rPr>
              <a:t>*Covered through NMRHCA plans --- Supplement and Medicare Advantage</a:t>
            </a:r>
          </a:p>
          <a:p>
            <a:pPr lvl="1"/>
            <a:endParaRPr lang="en-US"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87622D7B-75C4-411C-976E-A68D13B78CD8}" type="slidenum">
              <a:rPr lang="en-US" smtClean="0"/>
              <a:t>4</a:t>
            </a:fld>
            <a:endParaRPr lang="en-US" dirty="0"/>
          </a:p>
        </p:txBody>
      </p:sp>
    </p:spTree>
    <p:extLst>
      <p:ext uri="{BB962C8B-B14F-4D97-AF65-F5344CB8AC3E}">
        <p14:creationId xmlns:p14="http://schemas.microsoft.com/office/powerpoint/2010/main" val="3949917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sz="3200" dirty="0" smtClean="0">
                <a:latin typeface="Calibri" panose="020F0502020204030204" pitchFamily="34" charset="0"/>
              </a:rPr>
              <a:t>Medicare Part B</a:t>
            </a:r>
            <a:endParaRPr lang="en-US" sz="3200" dirty="0">
              <a:latin typeface="Calibri" panose="020F0502020204030204" pitchFamily="34" charset="0"/>
            </a:endParaRPr>
          </a:p>
        </p:txBody>
      </p:sp>
      <p:sp>
        <p:nvSpPr>
          <p:cNvPr id="3" name="Content Placeholder 2"/>
          <p:cNvSpPr>
            <a:spLocks noGrp="1"/>
          </p:cNvSpPr>
          <p:nvPr>
            <p:ph idx="1"/>
          </p:nvPr>
        </p:nvSpPr>
        <p:spPr>
          <a:xfrm>
            <a:off x="228600" y="1143000"/>
            <a:ext cx="8229600" cy="5334000"/>
          </a:xfrm>
        </p:spPr>
        <p:txBody>
          <a:bodyPr>
            <a:normAutofit fontScale="85000" lnSpcReduction="20000"/>
          </a:bodyPr>
          <a:lstStyle/>
          <a:p>
            <a:pPr marL="0" indent="0">
              <a:buNone/>
            </a:pPr>
            <a:r>
              <a:rPr lang="en-US" dirty="0" smtClean="0">
                <a:solidFill>
                  <a:schemeClr val="tx1"/>
                </a:solidFill>
                <a:latin typeface="Calibri" panose="020F0502020204030204" pitchFamily="34" charset="0"/>
              </a:rPr>
              <a:t>Part B (Medical Insurance)</a:t>
            </a:r>
          </a:p>
          <a:p>
            <a:r>
              <a:rPr lang="en-US" dirty="0" smtClean="0">
                <a:latin typeface="Calibri" panose="020F0502020204030204" pitchFamily="34" charset="0"/>
              </a:rPr>
              <a:t>Premium (2021)</a:t>
            </a:r>
          </a:p>
          <a:p>
            <a:pPr lvl="1"/>
            <a:r>
              <a:rPr lang="en-US" dirty="0" smtClean="0">
                <a:latin typeface="Calibri" panose="020F0502020204030204" pitchFamily="34" charset="0"/>
              </a:rPr>
              <a:t>The standard Part B premium amount is $148.50 (or higher depending on your modified adjusted gross income from two years ago)</a:t>
            </a:r>
          </a:p>
          <a:p>
            <a:pPr marL="914400" lvl="2" indent="0">
              <a:buNone/>
            </a:pPr>
            <a:r>
              <a:rPr lang="en-US" dirty="0" smtClean="0">
                <a:latin typeface="Calibri" panose="020F0502020204030204" pitchFamily="34" charset="0"/>
              </a:rPr>
              <a:t>Individual Tax Return		Jointly			You Pay Per Month</a:t>
            </a:r>
          </a:p>
          <a:p>
            <a:pPr marL="914400" lvl="2" indent="0">
              <a:buNone/>
            </a:pPr>
            <a:r>
              <a:rPr lang="en-US" dirty="0" smtClean="0">
                <a:latin typeface="Calibri" panose="020F0502020204030204" pitchFamily="34" charset="0"/>
              </a:rPr>
              <a:t>$88,000 or less		$176,000 or less		$148.50 </a:t>
            </a:r>
          </a:p>
          <a:p>
            <a:pPr marL="914400" lvl="2" indent="0">
              <a:buNone/>
            </a:pPr>
            <a:r>
              <a:rPr lang="en-US" dirty="0" smtClean="0">
                <a:latin typeface="Calibri" panose="020F0502020204030204" pitchFamily="34" charset="0"/>
              </a:rPr>
              <a:t>Above $88,000 up to $111,000	Above $176,000 up to $222,000	$207.90 	 </a:t>
            </a:r>
          </a:p>
          <a:p>
            <a:pPr marL="914400" lvl="2" indent="0">
              <a:buNone/>
            </a:pPr>
            <a:r>
              <a:rPr lang="en-US" dirty="0" smtClean="0">
                <a:latin typeface="Calibri" panose="020F0502020204030204" pitchFamily="34" charset="0"/>
              </a:rPr>
              <a:t>Above $111,000 up to $138,000	Above $222,000 up to $276,000	$297.00</a:t>
            </a:r>
          </a:p>
          <a:p>
            <a:pPr marL="914400" lvl="2" indent="0">
              <a:buNone/>
            </a:pPr>
            <a:r>
              <a:rPr lang="en-US" dirty="0" smtClean="0">
                <a:latin typeface="Calibri" panose="020F0502020204030204" pitchFamily="34" charset="0"/>
              </a:rPr>
              <a:t>Above $138,000 up to $165,000	Above $276,000 up to $330,000	$386.10</a:t>
            </a:r>
          </a:p>
          <a:p>
            <a:pPr marL="914400" lvl="2" indent="0">
              <a:buNone/>
            </a:pPr>
            <a:r>
              <a:rPr lang="en-US" dirty="0" smtClean="0">
                <a:latin typeface="Calibri" panose="020F0502020204030204" pitchFamily="34" charset="0"/>
              </a:rPr>
              <a:t>Above $165,000 up to $500,000	Above $330,000 up to $750,000	$475.20</a:t>
            </a:r>
          </a:p>
          <a:p>
            <a:pPr marL="914400" lvl="2" indent="0">
              <a:buNone/>
            </a:pPr>
            <a:r>
              <a:rPr lang="en-US" dirty="0" smtClean="0">
                <a:latin typeface="Calibri" panose="020F0502020204030204" pitchFamily="34" charset="0"/>
              </a:rPr>
              <a:t>Above $500,000		Above $750,000		$504.90</a:t>
            </a:r>
          </a:p>
          <a:p>
            <a:pPr marL="914400" lvl="2" indent="0">
              <a:buNone/>
            </a:pPr>
            <a:endParaRPr lang="en-US" dirty="0" smtClean="0">
              <a:latin typeface="Calibri" panose="020F0502020204030204" pitchFamily="34" charset="0"/>
            </a:endParaRPr>
          </a:p>
          <a:p>
            <a:pPr lvl="1"/>
            <a:r>
              <a:rPr lang="en-US" dirty="0" smtClean="0">
                <a:latin typeface="Calibri" panose="020F0502020204030204" pitchFamily="34" charset="0"/>
              </a:rPr>
              <a:t>Some people who get Social Security benefits could pay less, which is deducted from their Social Security benefit.</a:t>
            </a:r>
          </a:p>
          <a:p>
            <a:r>
              <a:rPr lang="en-US" dirty="0" smtClean="0">
                <a:latin typeface="Calibri" panose="020F0502020204030204" pitchFamily="34" charset="0"/>
              </a:rPr>
              <a:t>Deductible and Coinsurance</a:t>
            </a:r>
          </a:p>
          <a:p>
            <a:pPr lvl="1"/>
            <a:r>
              <a:rPr lang="en-US" dirty="0" smtClean="0">
                <a:latin typeface="Calibri" panose="020F0502020204030204" pitchFamily="34" charset="0"/>
              </a:rPr>
              <a:t>$203 per year</a:t>
            </a:r>
          </a:p>
          <a:p>
            <a:pPr lvl="1"/>
            <a:r>
              <a:rPr lang="en-US" dirty="0" smtClean="0">
                <a:solidFill>
                  <a:srgbClr val="0000FF"/>
                </a:solidFill>
                <a:latin typeface="Calibri" panose="020F0502020204030204" pitchFamily="34" charset="0"/>
              </a:rPr>
              <a:t>After deductible is met, you typically pay 20% of the Medicare approved amount for most doctor services (including most doctor services while you’re a hospital inpatient), outpatient therapy, and durable medical equipment*</a:t>
            </a:r>
          </a:p>
          <a:p>
            <a:pPr marL="457200" lvl="1" indent="0">
              <a:buNone/>
            </a:pPr>
            <a:r>
              <a:rPr lang="en-US" dirty="0" smtClean="0">
                <a:solidFill>
                  <a:srgbClr val="0000FF"/>
                </a:solidFill>
                <a:latin typeface="Calibri" panose="020F0502020204030204" pitchFamily="34" charset="0"/>
              </a:rPr>
              <a:t>*Covered through NMRHCA plans --- Supplement and Medicare Advantage</a:t>
            </a:r>
          </a:p>
          <a:p>
            <a:pPr marL="457200" lvl="1" indent="0">
              <a:buNone/>
            </a:pPr>
            <a:endParaRPr lang="en-US" dirty="0">
              <a:solidFill>
                <a:srgbClr val="0000FF"/>
              </a:solidFill>
              <a:latin typeface="Calibri" panose="020F0502020204030204" pitchFamily="34" charset="0"/>
            </a:endParaRPr>
          </a:p>
          <a:p>
            <a:pPr marL="457200" lvl="1" indent="0">
              <a:buNone/>
            </a:pPr>
            <a:endParaRPr lang="en-US" dirty="0">
              <a:solidFill>
                <a:srgbClr val="0000FF"/>
              </a:solidFill>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87622D7B-75C4-411C-976E-A68D13B78CD8}" type="slidenum">
              <a:rPr lang="en-US" smtClean="0"/>
              <a:t>5</a:t>
            </a:fld>
            <a:endParaRPr lang="en-US" dirty="0"/>
          </a:p>
        </p:txBody>
      </p:sp>
    </p:spTree>
    <p:extLst>
      <p:ext uri="{BB962C8B-B14F-4D97-AF65-F5344CB8AC3E}">
        <p14:creationId xmlns:p14="http://schemas.microsoft.com/office/powerpoint/2010/main" val="10821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sz="3200" dirty="0" smtClean="0">
                <a:latin typeface="Calibri" panose="020F0502020204030204" pitchFamily="34" charset="0"/>
              </a:rPr>
              <a:t>Medicare Part C / G</a:t>
            </a:r>
            <a:endParaRPr lang="en-US" sz="3200" dirty="0">
              <a:latin typeface="Calibri" panose="020F0502020204030204" pitchFamily="34" charset="0"/>
            </a:endParaRPr>
          </a:p>
        </p:txBody>
      </p:sp>
      <p:sp>
        <p:nvSpPr>
          <p:cNvPr id="3" name="Content Placeholder 2"/>
          <p:cNvSpPr>
            <a:spLocks noGrp="1"/>
          </p:cNvSpPr>
          <p:nvPr>
            <p:ph idx="1"/>
          </p:nvPr>
        </p:nvSpPr>
        <p:spPr>
          <a:xfrm>
            <a:off x="228600" y="1066800"/>
            <a:ext cx="8229600" cy="5059363"/>
          </a:xfrm>
        </p:spPr>
        <p:txBody>
          <a:bodyPr>
            <a:normAutofit/>
          </a:bodyPr>
          <a:lstStyle/>
          <a:p>
            <a:pPr marL="0" indent="0">
              <a:buNone/>
            </a:pPr>
            <a:r>
              <a:rPr lang="en-US" dirty="0" smtClean="0">
                <a:solidFill>
                  <a:schemeClr val="tx1"/>
                </a:solidFill>
                <a:latin typeface="Calibri" panose="020F0502020204030204" pitchFamily="34" charset="0"/>
              </a:rPr>
              <a:t>Part C (Medicare Advantage)</a:t>
            </a:r>
          </a:p>
          <a:p>
            <a:pPr marL="0" indent="0">
              <a:buNone/>
            </a:pPr>
            <a:r>
              <a:rPr lang="en-US" dirty="0" smtClean="0">
                <a:latin typeface="Calibri" panose="020F0502020204030204" pitchFamily="34" charset="0"/>
              </a:rPr>
              <a:t>Part G (NMRHCA Medicare Supplement)</a:t>
            </a:r>
            <a:endParaRPr lang="en-US" dirty="0" smtClean="0">
              <a:solidFill>
                <a:schemeClr val="tx1"/>
              </a:solidFill>
              <a:latin typeface="Calibri" panose="020F0502020204030204" pitchFamily="34" charset="0"/>
            </a:endParaRPr>
          </a:p>
          <a:p>
            <a:pPr marL="0" indent="0">
              <a:buNone/>
            </a:pPr>
            <a:r>
              <a:rPr lang="en-US" dirty="0" smtClean="0">
                <a:latin typeface="Calibri" panose="020F0502020204030204" pitchFamily="34" charset="0"/>
              </a:rPr>
              <a:t>Premium </a:t>
            </a:r>
          </a:p>
          <a:p>
            <a:r>
              <a:rPr lang="en-US" dirty="0" smtClean="0">
                <a:latin typeface="Calibri" panose="020F0502020204030204" pitchFamily="34" charset="0"/>
              </a:rPr>
              <a:t>Varies by plan/years of service </a:t>
            </a:r>
          </a:p>
          <a:p>
            <a:pPr lvl="1"/>
            <a:r>
              <a:rPr lang="en-US" dirty="0" smtClean="0">
                <a:solidFill>
                  <a:srgbClr val="0000FF"/>
                </a:solidFill>
                <a:latin typeface="Calibri" panose="020F0502020204030204" pitchFamily="34" charset="0"/>
              </a:rPr>
              <a:t>See Medicare Summary of Benefits for plan by years of service</a:t>
            </a:r>
          </a:p>
          <a:p>
            <a:pPr marL="0" indent="0">
              <a:buNone/>
            </a:pPr>
            <a:r>
              <a:rPr lang="en-US" dirty="0" smtClean="0">
                <a:latin typeface="Calibri" panose="020F0502020204030204" pitchFamily="34" charset="0"/>
              </a:rPr>
              <a:t>Deductible and Coinsurance --- NA</a:t>
            </a:r>
            <a:r>
              <a:rPr lang="en-US" dirty="0" smtClean="0">
                <a:solidFill>
                  <a:srgbClr val="0000FF"/>
                </a:solidFill>
                <a:latin typeface="Calibri" panose="020F0502020204030204" pitchFamily="34" charset="0"/>
              </a:rPr>
              <a:t>*</a:t>
            </a:r>
          </a:p>
          <a:p>
            <a:pPr marL="0" indent="0">
              <a:buNone/>
            </a:pPr>
            <a:r>
              <a:rPr lang="en-US" dirty="0" smtClean="0">
                <a:latin typeface="Calibri" panose="020F0502020204030204" pitchFamily="34" charset="0"/>
              </a:rPr>
              <a:t>Cost Sharing</a:t>
            </a:r>
          </a:p>
          <a:p>
            <a:r>
              <a:rPr lang="en-US" dirty="0" smtClean="0">
                <a:latin typeface="Calibri" panose="020F0502020204030204" pitchFamily="34" charset="0"/>
              </a:rPr>
              <a:t>Varies by plan</a:t>
            </a:r>
          </a:p>
          <a:p>
            <a:pPr lvl="1"/>
            <a:r>
              <a:rPr lang="en-US" dirty="0" smtClean="0">
                <a:latin typeface="Calibri" panose="020F0502020204030204" pitchFamily="34" charset="0"/>
              </a:rPr>
              <a:t>Primary Care Copay $0 - $10</a:t>
            </a:r>
          </a:p>
          <a:p>
            <a:pPr lvl="1"/>
            <a:r>
              <a:rPr lang="en-US" dirty="0" smtClean="0">
                <a:latin typeface="Calibri" panose="020F0502020204030204" pitchFamily="34" charset="0"/>
              </a:rPr>
              <a:t>Specialty Copay $0 - $30</a:t>
            </a:r>
          </a:p>
          <a:p>
            <a:pPr lvl="1"/>
            <a:r>
              <a:rPr lang="en-US" dirty="0" smtClean="0">
                <a:latin typeface="Calibri" panose="020F0502020204030204" pitchFamily="34" charset="0"/>
              </a:rPr>
              <a:t>Preventative Services - $0</a:t>
            </a:r>
          </a:p>
          <a:p>
            <a:pPr lvl="1"/>
            <a:r>
              <a:rPr lang="en-US" dirty="0" smtClean="0">
                <a:latin typeface="Calibri" panose="020F0502020204030204" pitchFamily="34" charset="0"/>
              </a:rPr>
              <a:t>Hospital, surgery, emergency services and diabetic supplies – </a:t>
            </a:r>
            <a:r>
              <a:rPr lang="en-US" dirty="0" smtClean="0">
                <a:solidFill>
                  <a:srgbClr val="0000FF"/>
                </a:solidFill>
                <a:latin typeface="Calibri" panose="020F0502020204030204" pitchFamily="34" charset="0"/>
              </a:rPr>
              <a:t>See Medicare Summary of Benefits Plan Comparison</a:t>
            </a:r>
          </a:p>
        </p:txBody>
      </p:sp>
      <p:sp>
        <p:nvSpPr>
          <p:cNvPr id="4" name="Slide Number Placeholder 3"/>
          <p:cNvSpPr>
            <a:spLocks noGrp="1"/>
          </p:cNvSpPr>
          <p:nvPr>
            <p:ph type="sldNum" sz="quarter" idx="12"/>
          </p:nvPr>
        </p:nvSpPr>
        <p:spPr/>
        <p:txBody>
          <a:bodyPr/>
          <a:lstStyle/>
          <a:p>
            <a:fld id="{87622D7B-75C4-411C-976E-A68D13B78CD8}" type="slidenum">
              <a:rPr lang="en-US" smtClean="0"/>
              <a:t>6</a:t>
            </a:fld>
            <a:endParaRPr lang="en-US" dirty="0"/>
          </a:p>
        </p:txBody>
      </p:sp>
    </p:spTree>
    <p:extLst>
      <p:ext uri="{BB962C8B-B14F-4D97-AF65-F5344CB8AC3E}">
        <p14:creationId xmlns:p14="http://schemas.microsoft.com/office/powerpoint/2010/main" val="1661997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lstStyle/>
          <a:p>
            <a:r>
              <a:rPr lang="en-US" sz="3200" dirty="0" smtClean="0">
                <a:latin typeface="Calibri" panose="020F0502020204030204" pitchFamily="34" charset="0"/>
              </a:rPr>
              <a:t>Medicare Part D</a:t>
            </a:r>
            <a:endParaRPr lang="en-US" sz="3200" dirty="0">
              <a:latin typeface="Calibri" panose="020F0502020204030204" pitchFamily="34" charset="0"/>
            </a:endParaRPr>
          </a:p>
        </p:txBody>
      </p:sp>
      <p:sp>
        <p:nvSpPr>
          <p:cNvPr id="3" name="Content Placeholder 2"/>
          <p:cNvSpPr>
            <a:spLocks noGrp="1"/>
          </p:cNvSpPr>
          <p:nvPr>
            <p:ph idx="1"/>
          </p:nvPr>
        </p:nvSpPr>
        <p:spPr>
          <a:xfrm>
            <a:off x="228600" y="990600"/>
            <a:ext cx="8229600" cy="5135563"/>
          </a:xfrm>
        </p:spPr>
        <p:txBody>
          <a:bodyPr/>
          <a:lstStyle/>
          <a:p>
            <a:pPr marL="0" indent="0">
              <a:buNone/>
            </a:pPr>
            <a:r>
              <a:rPr lang="en-US" dirty="0" smtClean="0">
                <a:solidFill>
                  <a:schemeClr val="tx1"/>
                </a:solidFill>
                <a:latin typeface="Calibri" panose="020F0502020204030204" pitchFamily="34" charset="0"/>
              </a:rPr>
              <a:t>Part D (Prescription Drug Coverage)</a:t>
            </a:r>
          </a:p>
          <a:p>
            <a:r>
              <a:rPr lang="en-US" u="sng" dirty="0" smtClean="0">
                <a:solidFill>
                  <a:srgbClr val="0000FF"/>
                </a:solidFill>
                <a:latin typeface="Calibri" panose="020F0502020204030204" pitchFamily="34" charset="0"/>
              </a:rPr>
              <a:t>All NMRHCA Medicare Plans include prescription drug component</a:t>
            </a:r>
          </a:p>
          <a:p>
            <a:pPr marL="0" indent="0">
              <a:buNone/>
            </a:pPr>
            <a:r>
              <a:rPr lang="en-US" u="sng" dirty="0" smtClean="0">
                <a:solidFill>
                  <a:schemeClr val="tx1">
                    <a:lumMod val="65000"/>
                    <a:lumOff val="35000"/>
                  </a:schemeClr>
                </a:solidFill>
                <a:latin typeface="Calibri" panose="020F0502020204030204" pitchFamily="34" charset="0"/>
              </a:rPr>
              <a:t>Plans</a:t>
            </a:r>
            <a:r>
              <a:rPr lang="en-US" dirty="0" smtClean="0">
                <a:solidFill>
                  <a:schemeClr val="tx1">
                    <a:lumMod val="65000"/>
                    <a:lumOff val="35000"/>
                  </a:schemeClr>
                </a:solidFill>
                <a:latin typeface="Calibri" panose="020F0502020204030204" pitchFamily="34" charset="0"/>
              </a:rPr>
              <a:t>					</a:t>
            </a:r>
            <a:r>
              <a:rPr lang="en-US" u="sng" dirty="0" smtClean="0">
                <a:solidFill>
                  <a:schemeClr val="tx1">
                    <a:lumMod val="65000"/>
                    <a:lumOff val="35000"/>
                  </a:schemeClr>
                </a:solidFill>
                <a:latin typeface="Calibri" panose="020F0502020204030204" pitchFamily="34" charset="0"/>
              </a:rPr>
              <a:t>Administered by:</a:t>
            </a:r>
          </a:p>
          <a:p>
            <a:pPr marL="0" indent="0">
              <a:buNone/>
            </a:pPr>
            <a:r>
              <a:rPr lang="en-US" dirty="0" smtClean="0">
                <a:solidFill>
                  <a:schemeClr val="tx1">
                    <a:lumMod val="65000"/>
                    <a:lumOff val="35000"/>
                  </a:schemeClr>
                </a:solidFill>
                <a:latin typeface="Calibri" panose="020F0502020204030204" pitchFamily="34" charset="0"/>
              </a:rPr>
              <a:t>BCBS Supplement 			Express Scripts</a:t>
            </a:r>
          </a:p>
          <a:p>
            <a:pPr marL="0" indent="0">
              <a:buNone/>
            </a:pPr>
            <a:r>
              <a:rPr lang="en-US" dirty="0" smtClean="0">
                <a:solidFill>
                  <a:schemeClr val="tx1">
                    <a:lumMod val="65000"/>
                    <a:lumOff val="35000"/>
                  </a:schemeClr>
                </a:solidFill>
                <a:latin typeface="Calibri" panose="020F0502020204030204" pitchFamily="34" charset="0"/>
              </a:rPr>
              <a:t>BCBS Advantage Plans 			Prime </a:t>
            </a:r>
          </a:p>
          <a:p>
            <a:pPr marL="0" indent="0">
              <a:buNone/>
            </a:pPr>
            <a:r>
              <a:rPr lang="en-US" dirty="0" smtClean="0">
                <a:solidFill>
                  <a:schemeClr val="tx1">
                    <a:lumMod val="65000"/>
                    <a:lumOff val="35000"/>
                  </a:schemeClr>
                </a:solidFill>
                <a:latin typeface="Calibri" panose="020F0502020204030204" pitchFamily="34" charset="0"/>
              </a:rPr>
              <a:t>Presbyterian Advantage Plans 		Optum </a:t>
            </a:r>
          </a:p>
          <a:p>
            <a:pPr marL="0" indent="0">
              <a:buNone/>
            </a:pPr>
            <a:r>
              <a:rPr lang="en-US" dirty="0" smtClean="0">
                <a:solidFill>
                  <a:schemeClr val="tx1">
                    <a:lumMod val="65000"/>
                    <a:lumOff val="35000"/>
                  </a:schemeClr>
                </a:solidFill>
                <a:latin typeface="Calibri" panose="020F0502020204030204" pitchFamily="34" charset="0"/>
              </a:rPr>
              <a:t>United Healthcare Advantage Plans	Optum</a:t>
            </a:r>
          </a:p>
          <a:p>
            <a:pPr marL="0" indent="0">
              <a:buNone/>
            </a:pPr>
            <a:r>
              <a:rPr lang="en-US" dirty="0" smtClean="0">
                <a:solidFill>
                  <a:schemeClr val="tx1">
                    <a:lumMod val="65000"/>
                    <a:lumOff val="35000"/>
                  </a:schemeClr>
                </a:solidFill>
                <a:latin typeface="Calibri" panose="020F0502020204030204" pitchFamily="34" charset="0"/>
              </a:rPr>
              <a:t>Humana				Humana</a:t>
            </a:r>
          </a:p>
          <a:p>
            <a:pPr marL="0" indent="0">
              <a:buNone/>
            </a:pPr>
            <a:endParaRPr lang="en-US" u="sng" dirty="0">
              <a:solidFill>
                <a:srgbClr val="0000FF"/>
              </a:solidFill>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87622D7B-75C4-411C-976E-A68D13B78CD8}" type="slidenum">
              <a:rPr lang="en-US" smtClean="0"/>
              <a:t>7</a:t>
            </a:fld>
            <a:endParaRPr lang="en-US" dirty="0"/>
          </a:p>
        </p:txBody>
      </p:sp>
    </p:spTree>
    <p:extLst>
      <p:ext uri="{BB962C8B-B14F-4D97-AF65-F5344CB8AC3E}">
        <p14:creationId xmlns:p14="http://schemas.microsoft.com/office/powerpoint/2010/main" val="2860047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smtClean="0">
                <a:latin typeface="Calibri"/>
                <a:cs typeface="Calibri"/>
              </a:rPr>
              <a:t>Health Plan Costs</a:t>
            </a:r>
            <a:endParaRPr lang="en-US" dirty="0">
              <a:latin typeface="Calibri"/>
              <a:cs typeface="Calibri"/>
            </a:endParaRPr>
          </a:p>
        </p:txBody>
      </p:sp>
      <p:pic>
        <p:nvPicPr>
          <p:cNvPr id="5" name="Content Placeholder 4" descr="Medicare Seminar (unpaid).jpg"/>
          <p:cNvPicPr>
            <a:picLocks noGrp="1" noChangeAspect="1"/>
          </p:cNvPicPr>
          <p:nvPr>
            <p:ph idx="1"/>
          </p:nvPr>
        </p:nvPicPr>
        <p:blipFill>
          <a:blip r:embed="rId2">
            <a:extLst>
              <a:ext uri="{28A0092B-C50C-407E-A947-70E740481C1C}">
                <a14:useLocalDpi xmlns:a14="http://schemas.microsoft.com/office/drawing/2010/main" val="0"/>
              </a:ext>
            </a:extLst>
          </a:blip>
          <a:srcRect l="-66025" r="-66025"/>
          <a:stretch>
            <a:fillRect/>
          </a:stretch>
        </p:blipFill>
        <p:spPr/>
      </p:pic>
      <p:sp>
        <p:nvSpPr>
          <p:cNvPr id="4" name="Slide Number Placeholder 3"/>
          <p:cNvSpPr>
            <a:spLocks noGrp="1"/>
          </p:cNvSpPr>
          <p:nvPr>
            <p:ph type="sldNum" sz="quarter" idx="12"/>
          </p:nvPr>
        </p:nvSpPr>
        <p:spPr/>
        <p:txBody>
          <a:bodyPr/>
          <a:lstStyle/>
          <a:p>
            <a:fld id="{87622D7B-75C4-411C-976E-A68D13B78CD8}" type="slidenum">
              <a:rPr lang="en-US" smtClean="0"/>
              <a:t>8</a:t>
            </a:fld>
            <a:endParaRPr lang="en-US" dirty="0"/>
          </a:p>
        </p:txBody>
      </p:sp>
    </p:spTree>
    <p:extLst>
      <p:ext uri="{BB962C8B-B14F-4D97-AF65-F5344CB8AC3E}">
        <p14:creationId xmlns:p14="http://schemas.microsoft.com/office/powerpoint/2010/main" val="114025179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lstStyle/>
          <a:p>
            <a:r>
              <a:rPr lang="en-US" sz="3200" dirty="0" smtClean="0">
                <a:latin typeface="Calibri" panose="020F0502020204030204" pitchFamily="34" charset="0"/>
              </a:rPr>
              <a:t>Available Options (2021)</a:t>
            </a:r>
            <a:endParaRPr lang="en-US" sz="3200" dirty="0">
              <a:solidFill>
                <a:srgbClr val="FF0000"/>
              </a:solidFill>
              <a:latin typeface="Calibri" panose="020F0502020204030204" pitchFamily="34" charset="0"/>
            </a:endParaRPr>
          </a:p>
        </p:txBody>
      </p:sp>
      <p:sp>
        <p:nvSpPr>
          <p:cNvPr id="3" name="Content Placeholder 2"/>
          <p:cNvSpPr>
            <a:spLocks noGrp="1"/>
          </p:cNvSpPr>
          <p:nvPr>
            <p:ph idx="1"/>
          </p:nvPr>
        </p:nvSpPr>
        <p:spPr>
          <a:xfrm>
            <a:off x="228600" y="1066800"/>
            <a:ext cx="8229600" cy="5059363"/>
          </a:xfrm>
        </p:spPr>
        <p:txBody>
          <a:bodyPr>
            <a:normAutofit fontScale="92500" lnSpcReduction="20000"/>
          </a:bodyPr>
          <a:lstStyle/>
          <a:p>
            <a:pPr marL="0" indent="0">
              <a:buNone/>
            </a:pPr>
            <a:r>
              <a:rPr lang="en-US" sz="2000" dirty="0" smtClean="0">
                <a:solidFill>
                  <a:schemeClr val="tx1">
                    <a:lumMod val="65000"/>
                    <a:lumOff val="35000"/>
                  </a:schemeClr>
                </a:solidFill>
                <a:latin typeface="Calibri" panose="020F0502020204030204" pitchFamily="34" charset="0"/>
              </a:rPr>
              <a:t>Blue Cross Blue Shield Supplement -- $227.00</a:t>
            </a:r>
            <a:endParaRPr lang="en-US" sz="2000" dirty="0" smtClean="0">
              <a:solidFill>
                <a:srgbClr val="FF0000"/>
              </a:solidFill>
              <a:latin typeface="Calibri" panose="020F0502020204030204" pitchFamily="34" charset="0"/>
            </a:endParaRPr>
          </a:p>
          <a:p>
            <a:pPr marL="0" indent="0">
              <a:buNone/>
            </a:pPr>
            <a:r>
              <a:rPr lang="en-US" sz="2000" dirty="0" smtClean="0">
                <a:solidFill>
                  <a:schemeClr val="tx1">
                    <a:lumMod val="65000"/>
                    <a:lumOff val="35000"/>
                  </a:schemeClr>
                </a:solidFill>
                <a:latin typeface="Calibri" panose="020F0502020204030204" pitchFamily="34" charset="0"/>
              </a:rPr>
              <a:t>Medicare Advantage</a:t>
            </a:r>
          </a:p>
          <a:p>
            <a:r>
              <a:rPr lang="en-US" sz="1800" dirty="0" smtClean="0">
                <a:solidFill>
                  <a:schemeClr val="tx1">
                    <a:lumMod val="65000"/>
                    <a:lumOff val="35000"/>
                  </a:schemeClr>
                </a:solidFill>
                <a:latin typeface="Calibri" panose="020F0502020204030204" pitchFamily="34" charset="0"/>
              </a:rPr>
              <a:t>BCBS Plan I - $30.00 / BCBS Plan II - $2.50</a:t>
            </a:r>
            <a:endParaRPr lang="en-US" sz="1800" dirty="0" smtClean="0">
              <a:solidFill>
                <a:srgbClr val="FF0000"/>
              </a:solidFill>
              <a:latin typeface="Calibri" panose="020F0502020204030204" pitchFamily="34" charset="0"/>
            </a:endParaRPr>
          </a:p>
          <a:p>
            <a:r>
              <a:rPr lang="en-US" sz="1800" dirty="0" smtClean="0">
                <a:solidFill>
                  <a:schemeClr val="tx1">
                    <a:lumMod val="65000"/>
                    <a:lumOff val="35000"/>
                  </a:schemeClr>
                </a:solidFill>
                <a:latin typeface="Calibri" panose="020F0502020204030204" pitchFamily="34" charset="0"/>
              </a:rPr>
              <a:t>Presbyterian Plan I - $56.50 / Presbyterian Plan II - $44.00 </a:t>
            </a:r>
          </a:p>
          <a:p>
            <a:r>
              <a:rPr lang="en-US" sz="1800" dirty="0" smtClean="0">
                <a:solidFill>
                  <a:schemeClr val="tx1">
                    <a:lumMod val="65000"/>
                    <a:lumOff val="35000"/>
                  </a:schemeClr>
                </a:solidFill>
                <a:latin typeface="Calibri" panose="020F0502020204030204" pitchFamily="34" charset="0"/>
              </a:rPr>
              <a:t>UHC Plan I - $37.50 / UHC Advantage Plan II - $12.50</a:t>
            </a:r>
            <a:endParaRPr lang="en-US" sz="1800" dirty="0" smtClean="0">
              <a:solidFill>
                <a:srgbClr val="FF0000"/>
              </a:solidFill>
              <a:latin typeface="Calibri" panose="020F0502020204030204" pitchFamily="34" charset="0"/>
            </a:endParaRPr>
          </a:p>
          <a:p>
            <a:r>
              <a:rPr lang="en-US" sz="1800" dirty="0" smtClean="0">
                <a:solidFill>
                  <a:schemeClr val="tx1">
                    <a:lumMod val="65000"/>
                    <a:lumOff val="35000"/>
                  </a:schemeClr>
                </a:solidFill>
                <a:latin typeface="Calibri" panose="020F0502020204030204" pitchFamily="34" charset="0"/>
              </a:rPr>
              <a:t>Humana Plan I - $42.47 / Humana Plan II - $5.38</a:t>
            </a:r>
            <a:endParaRPr lang="en-US" sz="1800" dirty="0" smtClean="0">
              <a:solidFill>
                <a:srgbClr val="FF0000"/>
              </a:solidFill>
              <a:latin typeface="Calibri" panose="020F0502020204030204" pitchFamily="34" charset="0"/>
            </a:endParaRPr>
          </a:p>
          <a:p>
            <a:pPr marL="0" indent="0">
              <a:buNone/>
            </a:pPr>
            <a:r>
              <a:rPr lang="en-US" sz="1800" dirty="0" smtClean="0">
                <a:solidFill>
                  <a:schemeClr val="tx1">
                    <a:lumMod val="65000"/>
                    <a:lumOff val="35000"/>
                  </a:schemeClr>
                </a:solidFill>
                <a:latin typeface="Calibri" panose="020F0502020204030204" pitchFamily="34" charset="0"/>
              </a:rPr>
              <a:t>Coverage gaps may apply to plan IIs </a:t>
            </a:r>
          </a:p>
          <a:p>
            <a:pPr marL="0" indent="0">
              <a:buNone/>
            </a:pPr>
            <a:endParaRPr lang="en-US" sz="1800" dirty="0">
              <a:solidFill>
                <a:schemeClr val="tx1">
                  <a:lumMod val="65000"/>
                  <a:lumOff val="35000"/>
                </a:schemeClr>
              </a:solidFill>
              <a:latin typeface="Calibri" panose="020F0502020204030204" pitchFamily="34" charset="0"/>
            </a:endParaRPr>
          </a:p>
          <a:p>
            <a:pPr marL="0" indent="0">
              <a:buNone/>
            </a:pPr>
            <a:r>
              <a:rPr lang="en-US" sz="1700" dirty="0" smtClean="0">
                <a:solidFill>
                  <a:schemeClr val="tx1">
                    <a:lumMod val="65000"/>
                    <a:lumOff val="35000"/>
                  </a:schemeClr>
                </a:solidFill>
                <a:latin typeface="Calibri" panose="020F0502020204030204" pitchFamily="34" charset="0"/>
              </a:rPr>
              <a:t>HMO</a:t>
            </a:r>
            <a:r>
              <a:rPr lang="en-US" sz="1700" dirty="0" smtClean="0">
                <a:latin typeface="Calibri" panose="020F0502020204030204" pitchFamily="34" charset="0"/>
              </a:rPr>
              <a:t> - A </a:t>
            </a:r>
            <a:r>
              <a:rPr lang="en-US" sz="1700" b="1" dirty="0">
                <a:latin typeface="Calibri" panose="020F0502020204030204" pitchFamily="34" charset="0"/>
              </a:rPr>
              <a:t>HMO </a:t>
            </a:r>
            <a:r>
              <a:rPr lang="en-US" sz="1700" dirty="0">
                <a:latin typeface="Calibri" panose="020F0502020204030204" pitchFamily="34" charset="0"/>
              </a:rPr>
              <a:t>is a</a:t>
            </a:r>
            <a:r>
              <a:rPr lang="en-US" sz="1700" b="1" dirty="0">
                <a:latin typeface="Calibri" panose="020F0502020204030204" pitchFamily="34" charset="0"/>
              </a:rPr>
              <a:t> Health Maintenance Organization</a:t>
            </a:r>
            <a:r>
              <a:rPr lang="en-US" sz="1700" dirty="0">
                <a:latin typeface="Calibri" panose="020F0502020204030204" pitchFamily="34" charset="0"/>
              </a:rPr>
              <a:t> (</a:t>
            </a:r>
            <a:r>
              <a:rPr lang="en-US" sz="1700" b="1" dirty="0">
                <a:latin typeface="Calibri" panose="020F0502020204030204" pitchFamily="34" charset="0"/>
              </a:rPr>
              <a:t>HMO</a:t>
            </a:r>
            <a:r>
              <a:rPr lang="en-US" sz="1700" dirty="0">
                <a:latin typeface="Calibri" panose="020F0502020204030204" pitchFamily="34" charset="0"/>
              </a:rPr>
              <a:t>) </a:t>
            </a:r>
            <a:r>
              <a:rPr lang="en-US" sz="1700" b="1" dirty="0">
                <a:latin typeface="Calibri" panose="020F0502020204030204" pitchFamily="34" charset="0"/>
              </a:rPr>
              <a:t>Plan</a:t>
            </a:r>
            <a:r>
              <a:rPr lang="en-US" sz="1700" dirty="0">
                <a:latin typeface="Calibri" panose="020F0502020204030204" pitchFamily="34" charset="0"/>
              </a:rPr>
              <a:t>. In most </a:t>
            </a:r>
            <a:r>
              <a:rPr lang="en-US" sz="1700" b="1" dirty="0">
                <a:latin typeface="Calibri" panose="020F0502020204030204" pitchFamily="34" charset="0"/>
              </a:rPr>
              <a:t>HMO Plans</a:t>
            </a:r>
            <a:r>
              <a:rPr lang="en-US" sz="1700" dirty="0">
                <a:latin typeface="Calibri" panose="020F0502020204030204" pitchFamily="34" charset="0"/>
              </a:rPr>
              <a:t>, you can only go to doctors, other health care providers, or hospitals on the </a:t>
            </a:r>
            <a:r>
              <a:rPr lang="en-US" sz="1700" b="1" dirty="0">
                <a:latin typeface="Calibri" panose="020F0502020204030204" pitchFamily="34" charset="0"/>
              </a:rPr>
              <a:t>plan's</a:t>
            </a:r>
            <a:r>
              <a:rPr lang="en-US" sz="1700" dirty="0">
                <a:latin typeface="Calibri" panose="020F0502020204030204" pitchFamily="34" charset="0"/>
              </a:rPr>
              <a:t> list except in an emergency. You may also need to get a referral from your primary care doctor.</a:t>
            </a:r>
          </a:p>
          <a:p>
            <a:pPr marL="0" indent="0">
              <a:buNone/>
            </a:pPr>
            <a:endParaRPr lang="en-US" sz="1800" dirty="0">
              <a:solidFill>
                <a:schemeClr val="tx1">
                  <a:lumMod val="65000"/>
                  <a:lumOff val="35000"/>
                </a:schemeClr>
              </a:solidFill>
              <a:latin typeface="Calibri" panose="020F0502020204030204" pitchFamily="34" charset="0"/>
            </a:endParaRPr>
          </a:p>
          <a:p>
            <a:pPr marL="0" indent="0">
              <a:buNone/>
            </a:pPr>
            <a:r>
              <a:rPr lang="en-US" sz="1700" dirty="0" smtClean="0">
                <a:solidFill>
                  <a:schemeClr val="tx1">
                    <a:lumMod val="65000"/>
                    <a:lumOff val="35000"/>
                  </a:schemeClr>
                </a:solidFill>
                <a:latin typeface="Calibri" panose="020F0502020204030204" pitchFamily="34" charset="0"/>
              </a:rPr>
              <a:t>PPO - </a:t>
            </a:r>
            <a:r>
              <a:rPr lang="en-US" sz="1700" dirty="0" smtClean="0">
                <a:latin typeface="Calibri" panose="020F0502020204030204" pitchFamily="34" charset="0"/>
              </a:rPr>
              <a:t>A </a:t>
            </a:r>
            <a:r>
              <a:rPr lang="en-US" sz="1700" b="1" dirty="0" smtClean="0">
                <a:latin typeface="Calibri" panose="020F0502020204030204" pitchFamily="34" charset="0"/>
              </a:rPr>
              <a:t>PPO</a:t>
            </a:r>
            <a:r>
              <a:rPr lang="en-US" sz="1700" dirty="0" smtClean="0">
                <a:latin typeface="Calibri" panose="020F0502020204030204" pitchFamily="34" charset="0"/>
              </a:rPr>
              <a:t> is a </a:t>
            </a:r>
            <a:r>
              <a:rPr lang="en-US" sz="1700" b="1" dirty="0" smtClean="0">
                <a:latin typeface="Calibri" panose="020F0502020204030204" pitchFamily="34" charset="0"/>
              </a:rPr>
              <a:t>preferred provider organization</a:t>
            </a:r>
            <a:r>
              <a:rPr lang="en-US" sz="1700" dirty="0" smtClean="0">
                <a:latin typeface="Calibri" panose="020F0502020204030204" pitchFamily="34" charset="0"/>
              </a:rPr>
              <a:t>. A </a:t>
            </a:r>
            <a:r>
              <a:rPr lang="en-US" sz="1700" b="1" dirty="0" smtClean="0">
                <a:latin typeface="Calibri" panose="020F0502020204030204" pitchFamily="34" charset="0"/>
              </a:rPr>
              <a:t>PPO</a:t>
            </a:r>
            <a:r>
              <a:rPr lang="en-US" sz="1700" dirty="0" smtClean="0">
                <a:latin typeface="Calibri" panose="020F0502020204030204" pitchFamily="34" charset="0"/>
              </a:rPr>
              <a:t> is good </a:t>
            </a:r>
            <a:r>
              <a:rPr lang="en-US" sz="1700" b="1" dirty="0" smtClean="0">
                <a:latin typeface="Calibri" panose="020F0502020204030204" pitchFamily="34" charset="0"/>
              </a:rPr>
              <a:t>plan</a:t>
            </a:r>
            <a:r>
              <a:rPr lang="en-US" sz="1700" dirty="0" smtClean="0">
                <a:latin typeface="Calibri" panose="020F0502020204030204" pitchFamily="34" charset="0"/>
              </a:rPr>
              <a:t> for people who want to see providers without prior approval from their health </a:t>
            </a:r>
            <a:r>
              <a:rPr lang="en-US" sz="1700" b="1" dirty="0" smtClean="0">
                <a:latin typeface="Calibri" panose="020F0502020204030204" pitchFamily="34" charset="0"/>
              </a:rPr>
              <a:t>plan</a:t>
            </a:r>
            <a:r>
              <a:rPr lang="en-US" sz="1700" dirty="0" smtClean="0">
                <a:latin typeface="Calibri" panose="020F0502020204030204" pitchFamily="34" charset="0"/>
              </a:rPr>
              <a:t> or medical group and who do not want to choose a primary care doctor. You get most of your health care from a network of doctors and other providers.</a:t>
            </a:r>
            <a:endParaRPr lang="en-US" sz="1700" dirty="0" smtClean="0">
              <a:solidFill>
                <a:schemeClr val="tx1">
                  <a:lumMod val="65000"/>
                  <a:lumOff val="35000"/>
                </a:schemeClr>
              </a:solidFill>
              <a:latin typeface="Calibri" panose="020F0502020204030204" pitchFamily="34" charset="0"/>
            </a:endParaRPr>
          </a:p>
          <a:p>
            <a:pPr marL="0" indent="0">
              <a:buNone/>
            </a:pPr>
            <a:endParaRPr lang="en-US" sz="1800" dirty="0">
              <a:solidFill>
                <a:schemeClr val="tx1">
                  <a:lumMod val="65000"/>
                  <a:lumOff val="35000"/>
                </a:schemeClr>
              </a:solidFill>
              <a:latin typeface="Calibri" panose="020F0502020204030204" pitchFamily="34" charset="0"/>
            </a:endParaRPr>
          </a:p>
          <a:p>
            <a:pPr marL="0" indent="0">
              <a:buNone/>
            </a:pPr>
            <a:endParaRPr lang="en-US" sz="1800" dirty="0">
              <a:solidFill>
                <a:schemeClr val="tx1">
                  <a:lumMod val="65000"/>
                  <a:lumOff val="35000"/>
                </a:schemeClr>
              </a:solidFill>
              <a:latin typeface="Calibri" panose="020F0502020204030204" pitchFamily="34" charset="0"/>
            </a:endParaRPr>
          </a:p>
          <a:p>
            <a:pPr marL="0" indent="0">
              <a:buNone/>
            </a:pPr>
            <a:r>
              <a:rPr lang="en-US" sz="1800" dirty="0" smtClean="0">
                <a:solidFill>
                  <a:schemeClr val="tx1">
                    <a:lumMod val="65000"/>
                    <a:lumOff val="35000"/>
                  </a:schemeClr>
                </a:solidFill>
                <a:latin typeface="Calibri" panose="020F0502020204030204" pitchFamily="34" charset="0"/>
              </a:rPr>
              <a:t>Amounts shown above are for those who qualify for the maximum subsidy (20 years for those retired prior to July 31, 2021 or 25 years for those retiring on or after July 31, 2021)</a:t>
            </a:r>
            <a:endParaRPr lang="en-US" sz="1800" dirty="0" smtClean="0">
              <a:solidFill>
                <a:srgbClr val="FF0000"/>
              </a:solidFill>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87622D7B-75C4-411C-976E-A68D13B78CD8}" type="slidenum">
              <a:rPr lang="en-US" smtClean="0"/>
              <a:t>9</a:t>
            </a:fld>
            <a:endParaRPr lang="en-US" dirty="0"/>
          </a:p>
        </p:txBody>
      </p:sp>
    </p:spTree>
    <p:extLst>
      <p:ext uri="{BB962C8B-B14F-4D97-AF65-F5344CB8AC3E}">
        <p14:creationId xmlns:p14="http://schemas.microsoft.com/office/powerpoint/2010/main" val="596672504"/>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122692</TotalTime>
  <Words>2148</Words>
  <Application>Microsoft Macintosh PowerPoint</Application>
  <PresentationFormat>On-screen Show (4:3)</PresentationFormat>
  <Paragraphs>396</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Adjacency</vt:lpstr>
      <vt:lpstr>              </vt:lpstr>
      <vt:lpstr>Background Information</vt:lpstr>
      <vt:lpstr>Administration &amp; Eligibility</vt:lpstr>
      <vt:lpstr>Medicare Part A</vt:lpstr>
      <vt:lpstr>Medicare Part B</vt:lpstr>
      <vt:lpstr>Medicare Part C / G</vt:lpstr>
      <vt:lpstr>Medicare Part D</vt:lpstr>
      <vt:lpstr>Health Plan Costs</vt:lpstr>
      <vt:lpstr>Available Options (2021)</vt:lpstr>
      <vt:lpstr>Medicare Supplement/Advantage Plans – PPO and HMO Plans I</vt:lpstr>
      <vt:lpstr>Medicare Advantage Plans – PPO and HMO Plans II</vt:lpstr>
      <vt:lpstr>Announcements &amp; Miscellaneous</vt:lpstr>
      <vt:lpstr>Important Reminders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Tyndall</dc:creator>
  <cp:lastModifiedBy>Greg Archuleta</cp:lastModifiedBy>
  <cp:revision>541</cp:revision>
  <cp:lastPrinted>2020-02-12T15:42:33Z</cp:lastPrinted>
  <dcterms:created xsi:type="dcterms:W3CDTF">2012-09-06T14:32:50Z</dcterms:created>
  <dcterms:modified xsi:type="dcterms:W3CDTF">2021-02-11T15:52:29Z</dcterms:modified>
</cp:coreProperties>
</file>