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528" r:id="rId2"/>
    <p:sldId id="543" r:id="rId3"/>
    <p:sldId id="560" r:id="rId4"/>
    <p:sldId id="559" r:id="rId5"/>
    <p:sldId id="565" r:id="rId6"/>
    <p:sldId id="537" r:id="rId7"/>
    <p:sldId id="578" r:id="rId8"/>
    <p:sldId id="599" r:id="rId9"/>
    <p:sldId id="512" r:id="rId10"/>
    <p:sldId id="540" r:id="rId11"/>
    <p:sldId id="541" r:id="rId12"/>
    <p:sldId id="544" r:id="rId13"/>
    <p:sldId id="545" r:id="rId14"/>
    <p:sldId id="644" r:id="rId15"/>
    <p:sldId id="546" r:id="rId16"/>
    <p:sldId id="645" r:id="rId17"/>
    <p:sldId id="549" r:id="rId18"/>
    <p:sldId id="638" r:id="rId19"/>
    <p:sldId id="637" r:id="rId20"/>
    <p:sldId id="550" r:id="rId21"/>
    <p:sldId id="657" r:id="rId22"/>
    <p:sldId id="547" r:id="rId23"/>
    <p:sldId id="648" r:id="rId24"/>
    <p:sldId id="649" r:id="rId25"/>
    <p:sldId id="650" r:id="rId26"/>
    <p:sldId id="651" r:id="rId27"/>
    <p:sldId id="643" r:id="rId28"/>
    <p:sldId id="646" r:id="rId29"/>
    <p:sldId id="647" r:id="rId30"/>
    <p:sldId id="656" r:id="rId31"/>
    <p:sldId id="652" r:id="rId32"/>
    <p:sldId id="653" r:id="rId33"/>
    <p:sldId id="640" r:id="rId34"/>
    <p:sldId id="654" r:id="rId35"/>
    <p:sldId id="542" r:id="rId36"/>
    <p:sldId id="639" r:id="rId37"/>
    <p:sldId id="548" r:id="rId38"/>
    <p:sldId id="658" r:id="rId39"/>
    <p:sldId id="641" r:id="rId40"/>
    <p:sldId id="538" r:id="rId41"/>
    <p:sldId id="642" r:id="rId42"/>
    <p:sldId id="659" r:id="rId43"/>
    <p:sldId id="660" r:id="rId44"/>
    <p:sldId id="655" r:id="rId45"/>
    <p:sldId id="517" r:id="rId46"/>
    <p:sldId id="53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C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4"/>
  </p:normalViewPr>
  <p:slideViewPr>
    <p:cSldViewPr snapToGrid="0" snapToObjects="1">
      <p:cViewPr varScale="1">
        <p:scale>
          <a:sx n="111" d="100"/>
          <a:sy n="111" d="100"/>
        </p:scale>
        <p:origin x="48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D8EA4-B8B9-0441-A487-C7B38720EF52}" type="doc">
      <dgm:prSet loTypeId="urn:microsoft.com/office/officeart/2005/8/layout/target1" loCatId="relationship" qsTypeId="urn:microsoft.com/office/officeart/2005/8/quickstyle/simple2" qsCatId="simple" csTypeId="urn:microsoft.com/office/officeart/2005/8/colors/accent1_2" csCatId="accent1" phldr="1"/>
      <dgm:spPr/>
    </dgm:pt>
    <dgm:pt modelId="{47BF0389-7833-9945-B901-D31E9732FA73}">
      <dgm:prSet phldrT="[Text]"/>
      <dgm:spPr/>
      <dgm:t>
        <a:bodyPr/>
        <a:lstStyle/>
        <a:p>
          <a:r>
            <a:rPr lang="en-US" dirty="0"/>
            <a:t>Exercise</a:t>
          </a:r>
        </a:p>
      </dgm:t>
    </dgm:pt>
    <dgm:pt modelId="{8F529017-315D-5446-A38A-8598C6C50426}" type="parTrans" cxnId="{E85862AE-BB95-294D-BE0D-1B69067D61D8}">
      <dgm:prSet/>
      <dgm:spPr/>
      <dgm:t>
        <a:bodyPr/>
        <a:lstStyle/>
        <a:p>
          <a:endParaRPr lang="en-US"/>
        </a:p>
      </dgm:t>
    </dgm:pt>
    <dgm:pt modelId="{6B3E1734-3FED-064E-93D8-FDFFE793F37D}" type="sibTrans" cxnId="{E85862AE-BB95-294D-BE0D-1B69067D61D8}">
      <dgm:prSet/>
      <dgm:spPr/>
      <dgm:t>
        <a:bodyPr/>
        <a:lstStyle/>
        <a:p>
          <a:endParaRPr lang="en-US"/>
        </a:p>
      </dgm:t>
    </dgm:pt>
    <dgm:pt modelId="{9FE8FFE3-2827-FC4F-88C8-57BCCA8F8B2C}">
      <dgm:prSet phldrT="[Text]"/>
      <dgm:spPr/>
      <dgm:t>
        <a:bodyPr/>
        <a:lstStyle/>
        <a:p>
          <a:r>
            <a:rPr lang="en-US" dirty="0"/>
            <a:t>Movement</a:t>
          </a:r>
        </a:p>
      </dgm:t>
    </dgm:pt>
    <dgm:pt modelId="{350AC15C-27FA-1446-A205-000BECAEE092}" type="parTrans" cxnId="{E0855DB8-D314-E243-B1EA-338EE886D679}">
      <dgm:prSet/>
      <dgm:spPr/>
      <dgm:t>
        <a:bodyPr/>
        <a:lstStyle/>
        <a:p>
          <a:endParaRPr lang="en-US"/>
        </a:p>
      </dgm:t>
    </dgm:pt>
    <dgm:pt modelId="{480F731C-5C41-C848-A60A-8FA83D1330A3}" type="sibTrans" cxnId="{E0855DB8-D314-E243-B1EA-338EE886D679}">
      <dgm:prSet/>
      <dgm:spPr/>
      <dgm:t>
        <a:bodyPr/>
        <a:lstStyle/>
        <a:p>
          <a:endParaRPr lang="en-US"/>
        </a:p>
      </dgm:t>
    </dgm:pt>
    <dgm:pt modelId="{7449C63C-BCB1-4043-8AEF-D1B3CADB78A5}" type="pres">
      <dgm:prSet presAssocID="{395D8EA4-B8B9-0441-A487-C7B38720EF52}" presName="composite" presStyleCnt="0">
        <dgm:presLayoutVars>
          <dgm:chMax val="5"/>
          <dgm:dir/>
          <dgm:resizeHandles val="exact"/>
        </dgm:presLayoutVars>
      </dgm:prSet>
      <dgm:spPr/>
    </dgm:pt>
    <dgm:pt modelId="{7F154635-5337-EB42-BAD6-80BAD41362D3}" type="pres">
      <dgm:prSet presAssocID="{47BF0389-7833-9945-B901-D31E9732FA73}" presName="circle1" presStyleLbl="lnNode1" presStyleIdx="0" presStyleCnt="2"/>
      <dgm:spPr/>
    </dgm:pt>
    <dgm:pt modelId="{46889B6C-553C-BC4C-A155-76372AD5C37E}" type="pres">
      <dgm:prSet presAssocID="{47BF0389-7833-9945-B901-D31E9732FA73}" presName="text1" presStyleLbl="revTx" presStyleIdx="0" presStyleCnt="2" custLinFactY="100000" custLinFactNeighborX="5031" custLinFactNeighborY="116980">
        <dgm:presLayoutVars>
          <dgm:bulletEnabled val="1"/>
        </dgm:presLayoutVars>
      </dgm:prSet>
      <dgm:spPr/>
    </dgm:pt>
    <dgm:pt modelId="{0417488B-3684-3F4B-A03A-039D0A9F8D0E}" type="pres">
      <dgm:prSet presAssocID="{47BF0389-7833-9945-B901-D31E9732FA73}" presName="line1" presStyleLbl="callout" presStyleIdx="0" presStyleCnt="4" custLinFactY="4563292" custLinFactNeighborX="37736" custLinFactNeighborY="4600000"/>
      <dgm:spPr/>
    </dgm:pt>
    <dgm:pt modelId="{9EA6D74E-F41B-B841-8E4B-119D14907FA1}" type="pres">
      <dgm:prSet presAssocID="{47BF0389-7833-9945-B901-D31E9732FA73}" presName="d1" presStyleLbl="callout" presStyleIdx="1" presStyleCnt="4" custFlipHor="1" custScaleX="111483" custScaleY="46695" custLinFactNeighborX="3486" custLinFactNeighborY="70456"/>
      <dgm:spPr/>
    </dgm:pt>
    <dgm:pt modelId="{1957DC63-9233-7548-BDF0-6A18C3018B9D}" type="pres">
      <dgm:prSet presAssocID="{9FE8FFE3-2827-FC4F-88C8-57BCCA8F8B2C}" presName="circle2" presStyleLbl="lnNode1" presStyleIdx="1" presStyleCnt="2" custLinFactNeighborX="-314" custLinFactNeighborY="629"/>
      <dgm:spPr/>
    </dgm:pt>
    <dgm:pt modelId="{AA1504DC-6C5B-7943-A750-E4B25098195D}" type="pres">
      <dgm:prSet presAssocID="{9FE8FFE3-2827-FC4F-88C8-57BCCA8F8B2C}" presName="text2" presStyleLbl="revTx" presStyleIdx="1" presStyleCnt="2" custScaleY="42642" custLinFactNeighborX="-8176" custLinFactNeighborY="-75472">
        <dgm:presLayoutVars>
          <dgm:bulletEnabled val="1"/>
        </dgm:presLayoutVars>
      </dgm:prSet>
      <dgm:spPr/>
    </dgm:pt>
    <dgm:pt modelId="{64939EE9-C946-704C-96E3-21C33EB96394}" type="pres">
      <dgm:prSet presAssocID="{9FE8FFE3-2827-FC4F-88C8-57BCCA8F8B2C}" presName="line2" presStyleLbl="callout" presStyleIdx="2" presStyleCnt="4" custFlipVert="0" custFlipHor="1" custSzY="63660" custScaleX="89937" custLinFactY="-1600000" custLinFactNeighborX="2516" custLinFactNeighborY="-1647345"/>
      <dgm:spPr/>
    </dgm:pt>
    <dgm:pt modelId="{3B615AD3-68EB-4640-8299-9C456202777D}" type="pres">
      <dgm:prSet presAssocID="{9FE8FFE3-2827-FC4F-88C8-57BCCA8F8B2C}" presName="d2" presStyleLbl="callout" presStyleIdx="3" presStyleCnt="4" custFlipVert="0" custScaleX="174443" custScaleY="41003" custLinFactNeighborX="-33176" custLinFactNeighborY="-99856"/>
      <dgm:spPr/>
    </dgm:pt>
  </dgm:ptLst>
  <dgm:cxnLst>
    <dgm:cxn modelId="{A690EE52-66B3-B249-8B0F-9083563113E7}" type="presOf" srcId="{395D8EA4-B8B9-0441-A487-C7B38720EF52}" destId="{7449C63C-BCB1-4043-8AEF-D1B3CADB78A5}" srcOrd="0" destOrd="0" presId="urn:microsoft.com/office/officeart/2005/8/layout/target1"/>
    <dgm:cxn modelId="{93A9D4AC-443E-0446-94B0-63F5B77C2D28}" type="presOf" srcId="{9FE8FFE3-2827-FC4F-88C8-57BCCA8F8B2C}" destId="{AA1504DC-6C5B-7943-A750-E4B25098195D}" srcOrd="0" destOrd="0" presId="urn:microsoft.com/office/officeart/2005/8/layout/target1"/>
    <dgm:cxn modelId="{E85862AE-BB95-294D-BE0D-1B69067D61D8}" srcId="{395D8EA4-B8B9-0441-A487-C7B38720EF52}" destId="{47BF0389-7833-9945-B901-D31E9732FA73}" srcOrd="0" destOrd="0" parTransId="{8F529017-315D-5446-A38A-8598C6C50426}" sibTransId="{6B3E1734-3FED-064E-93D8-FDFFE793F37D}"/>
    <dgm:cxn modelId="{E0855DB8-D314-E243-B1EA-338EE886D679}" srcId="{395D8EA4-B8B9-0441-A487-C7B38720EF52}" destId="{9FE8FFE3-2827-FC4F-88C8-57BCCA8F8B2C}" srcOrd="1" destOrd="0" parTransId="{350AC15C-27FA-1446-A205-000BECAEE092}" sibTransId="{480F731C-5C41-C848-A60A-8FA83D1330A3}"/>
    <dgm:cxn modelId="{67AA19FF-56D6-9B4E-80CB-623BE8E57F78}" type="presOf" srcId="{47BF0389-7833-9945-B901-D31E9732FA73}" destId="{46889B6C-553C-BC4C-A155-76372AD5C37E}" srcOrd="0" destOrd="0" presId="urn:microsoft.com/office/officeart/2005/8/layout/target1"/>
    <dgm:cxn modelId="{244EA534-64B0-7744-B29D-9F3775516E84}" type="presParOf" srcId="{7449C63C-BCB1-4043-8AEF-D1B3CADB78A5}" destId="{7F154635-5337-EB42-BAD6-80BAD41362D3}" srcOrd="0" destOrd="0" presId="urn:microsoft.com/office/officeart/2005/8/layout/target1"/>
    <dgm:cxn modelId="{912FC9B1-1B20-C043-962A-2BD5AD2EF5C5}" type="presParOf" srcId="{7449C63C-BCB1-4043-8AEF-D1B3CADB78A5}" destId="{46889B6C-553C-BC4C-A155-76372AD5C37E}" srcOrd="1" destOrd="0" presId="urn:microsoft.com/office/officeart/2005/8/layout/target1"/>
    <dgm:cxn modelId="{103CA5A5-8B18-2A43-87C7-49C18B90CB1B}" type="presParOf" srcId="{7449C63C-BCB1-4043-8AEF-D1B3CADB78A5}" destId="{0417488B-3684-3F4B-A03A-039D0A9F8D0E}" srcOrd="2" destOrd="0" presId="urn:microsoft.com/office/officeart/2005/8/layout/target1"/>
    <dgm:cxn modelId="{B7D4D69C-098E-0E48-96E1-F432115F8399}" type="presParOf" srcId="{7449C63C-BCB1-4043-8AEF-D1B3CADB78A5}" destId="{9EA6D74E-F41B-B841-8E4B-119D14907FA1}" srcOrd="3" destOrd="0" presId="urn:microsoft.com/office/officeart/2005/8/layout/target1"/>
    <dgm:cxn modelId="{032A04C9-1990-B148-9F04-0A7948064EC7}" type="presParOf" srcId="{7449C63C-BCB1-4043-8AEF-D1B3CADB78A5}" destId="{1957DC63-9233-7548-BDF0-6A18C3018B9D}" srcOrd="4" destOrd="0" presId="urn:microsoft.com/office/officeart/2005/8/layout/target1"/>
    <dgm:cxn modelId="{C821E626-A4BB-A741-87E3-9594E66FE373}" type="presParOf" srcId="{7449C63C-BCB1-4043-8AEF-D1B3CADB78A5}" destId="{AA1504DC-6C5B-7943-A750-E4B25098195D}" srcOrd="5" destOrd="0" presId="urn:microsoft.com/office/officeart/2005/8/layout/target1"/>
    <dgm:cxn modelId="{FD0322B5-4C25-5C42-94C9-85800716FC32}" type="presParOf" srcId="{7449C63C-BCB1-4043-8AEF-D1B3CADB78A5}" destId="{64939EE9-C946-704C-96E3-21C33EB96394}" srcOrd="6" destOrd="0" presId="urn:microsoft.com/office/officeart/2005/8/layout/target1"/>
    <dgm:cxn modelId="{B79AC98B-C7C3-FC42-9B28-1EAE8EC8B6DA}" type="presParOf" srcId="{7449C63C-BCB1-4043-8AEF-D1B3CADB78A5}" destId="{3B615AD3-68EB-4640-8299-9C456202777D}"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D8EA4-B8B9-0441-A487-C7B38720EF52}" type="doc">
      <dgm:prSet loTypeId="urn:microsoft.com/office/officeart/2005/8/layout/target1" loCatId="relationship" qsTypeId="urn:microsoft.com/office/officeart/2005/8/quickstyle/simple2" qsCatId="simple" csTypeId="urn:microsoft.com/office/officeart/2005/8/colors/accent1_2" csCatId="accent1" phldr="1"/>
      <dgm:spPr/>
    </dgm:pt>
    <dgm:pt modelId="{47BF0389-7833-9945-B901-D31E9732FA73}">
      <dgm:prSet phldrT="[Text]"/>
      <dgm:spPr/>
      <dgm:t>
        <a:bodyPr/>
        <a:lstStyle/>
        <a:p>
          <a:r>
            <a:rPr lang="en-US" dirty="0"/>
            <a:t>Exercise</a:t>
          </a:r>
        </a:p>
      </dgm:t>
    </dgm:pt>
    <dgm:pt modelId="{8F529017-315D-5446-A38A-8598C6C50426}" type="parTrans" cxnId="{E85862AE-BB95-294D-BE0D-1B69067D61D8}">
      <dgm:prSet/>
      <dgm:spPr/>
      <dgm:t>
        <a:bodyPr/>
        <a:lstStyle/>
        <a:p>
          <a:endParaRPr lang="en-US"/>
        </a:p>
      </dgm:t>
    </dgm:pt>
    <dgm:pt modelId="{6B3E1734-3FED-064E-93D8-FDFFE793F37D}" type="sibTrans" cxnId="{E85862AE-BB95-294D-BE0D-1B69067D61D8}">
      <dgm:prSet/>
      <dgm:spPr/>
      <dgm:t>
        <a:bodyPr/>
        <a:lstStyle/>
        <a:p>
          <a:endParaRPr lang="en-US"/>
        </a:p>
      </dgm:t>
    </dgm:pt>
    <dgm:pt modelId="{9FE8FFE3-2827-FC4F-88C8-57BCCA8F8B2C}">
      <dgm:prSet phldrT="[Text]"/>
      <dgm:spPr/>
      <dgm:t>
        <a:bodyPr/>
        <a:lstStyle/>
        <a:p>
          <a:r>
            <a:rPr lang="en-US" dirty="0"/>
            <a:t>Movement</a:t>
          </a:r>
        </a:p>
      </dgm:t>
    </dgm:pt>
    <dgm:pt modelId="{350AC15C-27FA-1446-A205-000BECAEE092}" type="parTrans" cxnId="{E0855DB8-D314-E243-B1EA-338EE886D679}">
      <dgm:prSet/>
      <dgm:spPr/>
      <dgm:t>
        <a:bodyPr/>
        <a:lstStyle/>
        <a:p>
          <a:endParaRPr lang="en-US"/>
        </a:p>
      </dgm:t>
    </dgm:pt>
    <dgm:pt modelId="{480F731C-5C41-C848-A60A-8FA83D1330A3}" type="sibTrans" cxnId="{E0855DB8-D314-E243-B1EA-338EE886D679}">
      <dgm:prSet/>
      <dgm:spPr/>
      <dgm:t>
        <a:bodyPr/>
        <a:lstStyle/>
        <a:p>
          <a:endParaRPr lang="en-US"/>
        </a:p>
      </dgm:t>
    </dgm:pt>
    <dgm:pt modelId="{7449C63C-BCB1-4043-8AEF-D1B3CADB78A5}" type="pres">
      <dgm:prSet presAssocID="{395D8EA4-B8B9-0441-A487-C7B38720EF52}" presName="composite" presStyleCnt="0">
        <dgm:presLayoutVars>
          <dgm:chMax val="5"/>
          <dgm:dir/>
          <dgm:resizeHandles val="exact"/>
        </dgm:presLayoutVars>
      </dgm:prSet>
      <dgm:spPr/>
    </dgm:pt>
    <dgm:pt modelId="{7F154635-5337-EB42-BAD6-80BAD41362D3}" type="pres">
      <dgm:prSet presAssocID="{47BF0389-7833-9945-B901-D31E9732FA73}" presName="circle1" presStyleLbl="lnNode1" presStyleIdx="0" presStyleCnt="2"/>
      <dgm:spPr/>
    </dgm:pt>
    <dgm:pt modelId="{46889B6C-553C-BC4C-A155-76372AD5C37E}" type="pres">
      <dgm:prSet presAssocID="{47BF0389-7833-9945-B901-D31E9732FA73}" presName="text1" presStyleLbl="revTx" presStyleIdx="0" presStyleCnt="2" custLinFactY="100000" custLinFactNeighborX="5031" custLinFactNeighborY="116980">
        <dgm:presLayoutVars>
          <dgm:bulletEnabled val="1"/>
        </dgm:presLayoutVars>
      </dgm:prSet>
      <dgm:spPr/>
    </dgm:pt>
    <dgm:pt modelId="{0417488B-3684-3F4B-A03A-039D0A9F8D0E}" type="pres">
      <dgm:prSet presAssocID="{47BF0389-7833-9945-B901-D31E9732FA73}" presName="line1" presStyleLbl="callout" presStyleIdx="0" presStyleCnt="4" custLinFactY="4563292" custLinFactNeighborX="37736" custLinFactNeighborY="4600000"/>
      <dgm:spPr/>
    </dgm:pt>
    <dgm:pt modelId="{9EA6D74E-F41B-B841-8E4B-119D14907FA1}" type="pres">
      <dgm:prSet presAssocID="{47BF0389-7833-9945-B901-D31E9732FA73}" presName="d1" presStyleLbl="callout" presStyleIdx="1" presStyleCnt="4" custFlipHor="1" custScaleX="111483" custScaleY="46695" custLinFactNeighborX="3486" custLinFactNeighborY="70456"/>
      <dgm:spPr/>
    </dgm:pt>
    <dgm:pt modelId="{1957DC63-9233-7548-BDF0-6A18C3018B9D}" type="pres">
      <dgm:prSet presAssocID="{9FE8FFE3-2827-FC4F-88C8-57BCCA8F8B2C}" presName="circle2" presStyleLbl="lnNode1" presStyleIdx="1" presStyleCnt="2" custLinFactNeighborX="-314" custLinFactNeighborY="629"/>
      <dgm:spPr/>
    </dgm:pt>
    <dgm:pt modelId="{AA1504DC-6C5B-7943-A750-E4B25098195D}" type="pres">
      <dgm:prSet presAssocID="{9FE8FFE3-2827-FC4F-88C8-57BCCA8F8B2C}" presName="text2" presStyleLbl="revTx" presStyleIdx="1" presStyleCnt="2" custScaleY="42642" custLinFactNeighborX="-8176" custLinFactNeighborY="-75472">
        <dgm:presLayoutVars>
          <dgm:bulletEnabled val="1"/>
        </dgm:presLayoutVars>
      </dgm:prSet>
      <dgm:spPr/>
    </dgm:pt>
    <dgm:pt modelId="{64939EE9-C946-704C-96E3-21C33EB96394}" type="pres">
      <dgm:prSet presAssocID="{9FE8FFE3-2827-FC4F-88C8-57BCCA8F8B2C}" presName="line2" presStyleLbl="callout" presStyleIdx="2" presStyleCnt="4" custFlipVert="0" custFlipHor="1" custSzY="63660" custScaleX="89937" custLinFactY="-1600000" custLinFactNeighborX="2516" custLinFactNeighborY="-1647345"/>
      <dgm:spPr/>
    </dgm:pt>
    <dgm:pt modelId="{3B615AD3-68EB-4640-8299-9C456202777D}" type="pres">
      <dgm:prSet presAssocID="{9FE8FFE3-2827-FC4F-88C8-57BCCA8F8B2C}" presName="d2" presStyleLbl="callout" presStyleIdx="3" presStyleCnt="4" custFlipVert="0" custScaleX="174443" custScaleY="41003" custLinFactNeighborX="-33176" custLinFactNeighborY="-99856"/>
      <dgm:spPr/>
    </dgm:pt>
  </dgm:ptLst>
  <dgm:cxnLst>
    <dgm:cxn modelId="{A690EE52-66B3-B249-8B0F-9083563113E7}" type="presOf" srcId="{395D8EA4-B8B9-0441-A487-C7B38720EF52}" destId="{7449C63C-BCB1-4043-8AEF-D1B3CADB78A5}" srcOrd="0" destOrd="0" presId="urn:microsoft.com/office/officeart/2005/8/layout/target1"/>
    <dgm:cxn modelId="{93A9D4AC-443E-0446-94B0-63F5B77C2D28}" type="presOf" srcId="{9FE8FFE3-2827-FC4F-88C8-57BCCA8F8B2C}" destId="{AA1504DC-6C5B-7943-A750-E4B25098195D}" srcOrd="0" destOrd="0" presId="urn:microsoft.com/office/officeart/2005/8/layout/target1"/>
    <dgm:cxn modelId="{E85862AE-BB95-294D-BE0D-1B69067D61D8}" srcId="{395D8EA4-B8B9-0441-A487-C7B38720EF52}" destId="{47BF0389-7833-9945-B901-D31E9732FA73}" srcOrd="0" destOrd="0" parTransId="{8F529017-315D-5446-A38A-8598C6C50426}" sibTransId="{6B3E1734-3FED-064E-93D8-FDFFE793F37D}"/>
    <dgm:cxn modelId="{E0855DB8-D314-E243-B1EA-338EE886D679}" srcId="{395D8EA4-B8B9-0441-A487-C7B38720EF52}" destId="{9FE8FFE3-2827-FC4F-88C8-57BCCA8F8B2C}" srcOrd="1" destOrd="0" parTransId="{350AC15C-27FA-1446-A205-000BECAEE092}" sibTransId="{480F731C-5C41-C848-A60A-8FA83D1330A3}"/>
    <dgm:cxn modelId="{67AA19FF-56D6-9B4E-80CB-623BE8E57F78}" type="presOf" srcId="{47BF0389-7833-9945-B901-D31E9732FA73}" destId="{46889B6C-553C-BC4C-A155-76372AD5C37E}" srcOrd="0" destOrd="0" presId="urn:microsoft.com/office/officeart/2005/8/layout/target1"/>
    <dgm:cxn modelId="{244EA534-64B0-7744-B29D-9F3775516E84}" type="presParOf" srcId="{7449C63C-BCB1-4043-8AEF-D1B3CADB78A5}" destId="{7F154635-5337-EB42-BAD6-80BAD41362D3}" srcOrd="0" destOrd="0" presId="urn:microsoft.com/office/officeart/2005/8/layout/target1"/>
    <dgm:cxn modelId="{912FC9B1-1B20-C043-962A-2BD5AD2EF5C5}" type="presParOf" srcId="{7449C63C-BCB1-4043-8AEF-D1B3CADB78A5}" destId="{46889B6C-553C-BC4C-A155-76372AD5C37E}" srcOrd="1" destOrd="0" presId="urn:microsoft.com/office/officeart/2005/8/layout/target1"/>
    <dgm:cxn modelId="{103CA5A5-8B18-2A43-87C7-49C18B90CB1B}" type="presParOf" srcId="{7449C63C-BCB1-4043-8AEF-D1B3CADB78A5}" destId="{0417488B-3684-3F4B-A03A-039D0A9F8D0E}" srcOrd="2" destOrd="0" presId="urn:microsoft.com/office/officeart/2005/8/layout/target1"/>
    <dgm:cxn modelId="{B7D4D69C-098E-0E48-96E1-F432115F8399}" type="presParOf" srcId="{7449C63C-BCB1-4043-8AEF-D1B3CADB78A5}" destId="{9EA6D74E-F41B-B841-8E4B-119D14907FA1}" srcOrd="3" destOrd="0" presId="urn:microsoft.com/office/officeart/2005/8/layout/target1"/>
    <dgm:cxn modelId="{032A04C9-1990-B148-9F04-0A7948064EC7}" type="presParOf" srcId="{7449C63C-BCB1-4043-8AEF-D1B3CADB78A5}" destId="{1957DC63-9233-7548-BDF0-6A18C3018B9D}" srcOrd="4" destOrd="0" presId="urn:microsoft.com/office/officeart/2005/8/layout/target1"/>
    <dgm:cxn modelId="{C821E626-A4BB-A741-87E3-9594E66FE373}" type="presParOf" srcId="{7449C63C-BCB1-4043-8AEF-D1B3CADB78A5}" destId="{AA1504DC-6C5B-7943-A750-E4B25098195D}" srcOrd="5" destOrd="0" presId="urn:microsoft.com/office/officeart/2005/8/layout/target1"/>
    <dgm:cxn modelId="{FD0322B5-4C25-5C42-94C9-85800716FC32}" type="presParOf" srcId="{7449C63C-BCB1-4043-8AEF-D1B3CADB78A5}" destId="{64939EE9-C946-704C-96E3-21C33EB96394}" srcOrd="6" destOrd="0" presId="urn:microsoft.com/office/officeart/2005/8/layout/target1"/>
    <dgm:cxn modelId="{B79AC98B-C7C3-FC42-9B28-1EAE8EC8B6DA}" type="presParOf" srcId="{7449C63C-BCB1-4043-8AEF-D1B3CADB78A5}" destId="{3B615AD3-68EB-4640-8299-9C456202777D}"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7DC63-9233-7548-BDF0-6A18C3018B9D}">
      <dsp:nvSpPr>
        <dsp:cNvPr id="0" name=""/>
        <dsp:cNvSpPr/>
      </dsp:nvSpPr>
      <dsp:spPr>
        <a:xfrm>
          <a:off x="648198" y="1226916"/>
          <a:ext cx="3680749" cy="3680749"/>
        </a:xfrm>
        <a:prstGeom prst="ellips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F154635-5337-EB42-BAD6-80BAD41362D3}">
      <dsp:nvSpPr>
        <dsp:cNvPr id="0" name=""/>
        <dsp:cNvSpPr/>
      </dsp:nvSpPr>
      <dsp:spPr>
        <a:xfrm>
          <a:off x="1886672" y="2453833"/>
          <a:ext cx="1226916" cy="1226916"/>
        </a:xfrm>
        <a:prstGeom prst="ellips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6889B6C-553C-BC4C-A155-76372AD5C37E}">
      <dsp:nvSpPr>
        <dsp:cNvPr id="0" name=""/>
        <dsp:cNvSpPr/>
      </dsp:nvSpPr>
      <dsp:spPr>
        <a:xfrm>
          <a:off x="5046553" y="3327704"/>
          <a:ext cx="1840374" cy="1533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34290" rIns="34290" bIns="34290" numCol="1" spcCol="1270" anchor="ctr" anchorCtr="0">
          <a:noAutofit/>
        </a:bodyPr>
        <a:lstStyle/>
        <a:p>
          <a:pPr marL="0" lvl="0" indent="0" algn="l" defTabSz="1200150">
            <a:lnSpc>
              <a:spcPct val="90000"/>
            </a:lnSpc>
            <a:spcBef>
              <a:spcPct val="0"/>
            </a:spcBef>
            <a:spcAft>
              <a:spcPct val="35000"/>
            </a:spcAft>
            <a:buNone/>
          </a:pPr>
          <a:r>
            <a:rPr lang="en-US" sz="2700" kern="1200" dirty="0"/>
            <a:t>Exercise</a:t>
          </a:r>
        </a:p>
      </dsp:txBody>
      <dsp:txXfrm>
        <a:off x="5046553" y="3327704"/>
        <a:ext cx="1840374" cy="1533645"/>
      </dsp:txXfrm>
    </dsp:sp>
    <dsp:sp modelId="{0417488B-3684-3F4B-A03A-039D0A9F8D0E}">
      <dsp:nvSpPr>
        <dsp:cNvPr id="0" name=""/>
        <dsp:cNvSpPr/>
      </dsp:nvSpPr>
      <dsp:spPr>
        <a:xfrm>
          <a:off x="4667491" y="4065607"/>
          <a:ext cx="46009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EA6D74E-F41B-B841-8E4B-119D14907FA1}">
      <dsp:nvSpPr>
        <dsp:cNvPr id="0" name=""/>
        <dsp:cNvSpPr/>
      </dsp:nvSpPr>
      <dsp:spPr>
        <a:xfrm rot="16200000" flipH="1">
          <a:off x="3028293" y="2427640"/>
          <a:ext cx="1074776" cy="222097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A1504DC-6C5B-7943-A750-E4B25098195D}">
      <dsp:nvSpPr>
        <dsp:cNvPr id="0" name=""/>
        <dsp:cNvSpPr/>
      </dsp:nvSpPr>
      <dsp:spPr>
        <a:xfrm>
          <a:off x="4803494" y="816006"/>
          <a:ext cx="1840374" cy="65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34290" rIns="34290" bIns="34290" numCol="1" spcCol="1270" anchor="ctr" anchorCtr="0">
          <a:noAutofit/>
        </a:bodyPr>
        <a:lstStyle/>
        <a:p>
          <a:pPr marL="0" lvl="0" indent="0" algn="l" defTabSz="1200150">
            <a:lnSpc>
              <a:spcPct val="90000"/>
            </a:lnSpc>
            <a:spcBef>
              <a:spcPct val="0"/>
            </a:spcBef>
            <a:spcAft>
              <a:spcPct val="35000"/>
            </a:spcAft>
            <a:buNone/>
          </a:pPr>
          <a:r>
            <a:rPr lang="en-US" sz="2700" kern="1200" dirty="0"/>
            <a:t>Movement</a:t>
          </a:r>
        </a:p>
      </dsp:txBody>
      <dsp:txXfrm>
        <a:off x="4803494" y="816006"/>
        <a:ext cx="1840374" cy="653977"/>
      </dsp:txXfrm>
    </dsp:sp>
    <dsp:sp modelId="{64939EE9-C946-704C-96E3-21C33EB96394}">
      <dsp:nvSpPr>
        <dsp:cNvPr id="0" name=""/>
        <dsp:cNvSpPr/>
      </dsp:nvSpPr>
      <dsp:spPr>
        <a:xfrm flipH="1">
          <a:off x="4528595" y="201378"/>
          <a:ext cx="413794" cy="6366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B615AD3-68EB-4640-8299-9C456202777D}">
      <dsp:nvSpPr>
        <dsp:cNvPr id="0" name=""/>
        <dsp:cNvSpPr/>
      </dsp:nvSpPr>
      <dsp:spPr>
        <a:xfrm rot="5400000">
          <a:off x="3235915" y="528256"/>
          <a:ext cx="660634" cy="1942294"/>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7DC63-9233-7548-BDF0-6A18C3018B9D}">
      <dsp:nvSpPr>
        <dsp:cNvPr id="0" name=""/>
        <dsp:cNvSpPr/>
      </dsp:nvSpPr>
      <dsp:spPr>
        <a:xfrm>
          <a:off x="648198" y="1226916"/>
          <a:ext cx="3680749" cy="3680749"/>
        </a:xfrm>
        <a:prstGeom prst="ellips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F154635-5337-EB42-BAD6-80BAD41362D3}">
      <dsp:nvSpPr>
        <dsp:cNvPr id="0" name=""/>
        <dsp:cNvSpPr/>
      </dsp:nvSpPr>
      <dsp:spPr>
        <a:xfrm>
          <a:off x="1886672" y="2453833"/>
          <a:ext cx="1226916" cy="1226916"/>
        </a:xfrm>
        <a:prstGeom prst="ellipse">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6889B6C-553C-BC4C-A155-76372AD5C37E}">
      <dsp:nvSpPr>
        <dsp:cNvPr id="0" name=""/>
        <dsp:cNvSpPr/>
      </dsp:nvSpPr>
      <dsp:spPr>
        <a:xfrm>
          <a:off x="5046553" y="3327704"/>
          <a:ext cx="1840374" cy="1533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34290" rIns="34290" bIns="34290" numCol="1" spcCol="1270" anchor="ctr" anchorCtr="0">
          <a:noAutofit/>
        </a:bodyPr>
        <a:lstStyle/>
        <a:p>
          <a:pPr marL="0" lvl="0" indent="0" algn="l" defTabSz="1200150">
            <a:lnSpc>
              <a:spcPct val="90000"/>
            </a:lnSpc>
            <a:spcBef>
              <a:spcPct val="0"/>
            </a:spcBef>
            <a:spcAft>
              <a:spcPct val="35000"/>
            </a:spcAft>
            <a:buNone/>
          </a:pPr>
          <a:r>
            <a:rPr lang="en-US" sz="2700" kern="1200" dirty="0"/>
            <a:t>Exercise</a:t>
          </a:r>
        </a:p>
      </dsp:txBody>
      <dsp:txXfrm>
        <a:off x="5046553" y="3327704"/>
        <a:ext cx="1840374" cy="1533645"/>
      </dsp:txXfrm>
    </dsp:sp>
    <dsp:sp modelId="{0417488B-3684-3F4B-A03A-039D0A9F8D0E}">
      <dsp:nvSpPr>
        <dsp:cNvPr id="0" name=""/>
        <dsp:cNvSpPr/>
      </dsp:nvSpPr>
      <dsp:spPr>
        <a:xfrm>
          <a:off x="4667491" y="4065607"/>
          <a:ext cx="460093"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EA6D74E-F41B-B841-8E4B-119D14907FA1}">
      <dsp:nvSpPr>
        <dsp:cNvPr id="0" name=""/>
        <dsp:cNvSpPr/>
      </dsp:nvSpPr>
      <dsp:spPr>
        <a:xfrm rot="16200000" flipH="1">
          <a:off x="3028293" y="2427640"/>
          <a:ext cx="1074776" cy="222097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A1504DC-6C5B-7943-A750-E4B25098195D}">
      <dsp:nvSpPr>
        <dsp:cNvPr id="0" name=""/>
        <dsp:cNvSpPr/>
      </dsp:nvSpPr>
      <dsp:spPr>
        <a:xfrm>
          <a:off x="4803494" y="816006"/>
          <a:ext cx="1840374" cy="653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34290" rIns="34290" bIns="34290" numCol="1" spcCol="1270" anchor="ctr" anchorCtr="0">
          <a:noAutofit/>
        </a:bodyPr>
        <a:lstStyle/>
        <a:p>
          <a:pPr marL="0" lvl="0" indent="0" algn="l" defTabSz="1200150">
            <a:lnSpc>
              <a:spcPct val="90000"/>
            </a:lnSpc>
            <a:spcBef>
              <a:spcPct val="0"/>
            </a:spcBef>
            <a:spcAft>
              <a:spcPct val="35000"/>
            </a:spcAft>
            <a:buNone/>
          </a:pPr>
          <a:r>
            <a:rPr lang="en-US" sz="2700" kern="1200" dirty="0"/>
            <a:t>Movement</a:t>
          </a:r>
        </a:p>
      </dsp:txBody>
      <dsp:txXfrm>
        <a:off x="4803494" y="816006"/>
        <a:ext cx="1840374" cy="653977"/>
      </dsp:txXfrm>
    </dsp:sp>
    <dsp:sp modelId="{64939EE9-C946-704C-96E3-21C33EB96394}">
      <dsp:nvSpPr>
        <dsp:cNvPr id="0" name=""/>
        <dsp:cNvSpPr/>
      </dsp:nvSpPr>
      <dsp:spPr>
        <a:xfrm flipH="1">
          <a:off x="4528595" y="201378"/>
          <a:ext cx="413794" cy="6366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B615AD3-68EB-4640-8299-9C456202777D}">
      <dsp:nvSpPr>
        <dsp:cNvPr id="0" name=""/>
        <dsp:cNvSpPr/>
      </dsp:nvSpPr>
      <dsp:spPr>
        <a:xfrm rot="5400000">
          <a:off x="3235915" y="528256"/>
          <a:ext cx="660634" cy="1942294"/>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F46ED8-DC02-7E4B-9C23-42D0BEFBC860}" type="datetimeFigureOut">
              <a:rPr lang="en-US" smtClean="0"/>
              <a:t>4/22/21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CF2BA-58BB-4243-A6E9-1EC30732EFC2}" type="slidenum">
              <a:rPr lang="en-US" smtClean="0"/>
              <a:t>‹#›</a:t>
            </a:fld>
            <a:endParaRPr lang="en-US"/>
          </a:p>
        </p:txBody>
      </p:sp>
    </p:spTree>
    <p:extLst>
      <p:ext uri="{BB962C8B-B14F-4D97-AF65-F5344CB8AC3E}">
        <p14:creationId xmlns:p14="http://schemas.microsoft.com/office/powerpoint/2010/main" val="2425997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a:t>
            </a:r>
            <a:r>
              <a:rPr lang="en-US" baseline="0" dirty="0"/>
              <a:t> Most susceptible are health compromised: less fit, metabolic disease etc.</a:t>
            </a:r>
            <a:endParaRPr lang="en-US" dirty="0"/>
          </a:p>
        </p:txBody>
      </p:sp>
      <p:sp>
        <p:nvSpPr>
          <p:cNvPr id="4" name="Slide Number Placeholder 3"/>
          <p:cNvSpPr>
            <a:spLocks noGrp="1"/>
          </p:cNvSpPr>
          <p:nvPr>
            <p:ph type="sldNum" sz="quarter" idx="10"/>
          </p:nvPr>
        </p:nvSpPr>
        <p:spPr/>
        <p:txBody>
          <a:bodyPr/>
          <a:lstStyle/>
          <a:p>
            <a:fld id="{A67CF2BA-58BB-4243-A6E9-1EC30732EFC2}" type="slidenum">
              <a:rPr lang="en-US" smtClean="0"/>
              <a:t>3</a:t>
            </a:fld>
            <a:endParaRPr lang="en-US"/>
          </a:p>
        </p:txBody>
      </p:sp>
    </p:spTree>
    <p:extLst>
      <p:ext uri="{BB962C8B-B14F-4D97-AF65-F5344CB8AC3E}">
        <p14:creationId xmlns:p14="http://schemas.microsoft.com/office/powerpoint/2010/main" val="203570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behaviors we have around eating, stress exercise relationships make all the difference.</a:t>
            </a:r>
          </a:p>
        </p:txBody>
      </p:sp>
      <p:sp>
        <p:nvSpPr>
          <p:cNvPr id="4" name="Slide Number Placeholder 3"/>
          <p:cNvSpPr>
            <a:spLocks noGrp="1"/>
          </p:cNvSpPr>
          <p:nvPr>
            <p:ph type="sldNum" sz="quarter" idx="10"/>
          </p:nvPr>
        </p:nvSpPr>
        <p:spPr/>
        <p:txBody>
          <a:bodyPr/>
          <a:lstStyle/>
          <a:p>
            <a:fld id="{A67CF2BA-58BB-4243-A6E9-1EC30732EFC2}" type="slidenum">
              <a:rPr lang="en-US" smtClean="0"/>
              <a:t>5</a:t>
            </a:fld>
            <a:endParaRPr lang="en-US"/>
          </a:p>
        </p:txBody>
      </p:sp>
    </p:spTree>
    <p:extLst>
      <p:ext uri="{BB962C8B-B14F-4D97-AF65-F5344CB8AC3E}">
        <p14:creationId xmlns:p14="http://schemas.microsoft.com/office/powerpoint/2010/main" val="299677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John </a:t>
            </a:r>
            <a:r>
              <a:rPr lang="en-US" dirty="0" err="1"/>
              <a:t>Ratey</a:t>
            </a:r>
            <a:r>
              <a:rPr lang="en-US" dirty="0"/>
              <a:t>-Steven </a:t>
            </a:r>
            <a:r>
              <a:rPr lang="en-US" dirty="0" err="1"/>
              <a:t>Cotmans</a:t>
            </a:r>
            <a:r>
              <a:rPr lang="en-US" dirty="0"/>
              <a:t> work on neuron &amp; BDNF, Nobel prize winner on Neuro Plasticity at the Salk Institute (2000) HEBS Law-new neurons</a:t>
            </a:r>
          </a:p>
        </p:txBody>
      </p:sp>
      <p:sp>
        <p:nvSpPr>
          <p:cNvPr id="4" name="Slide Number Placeholder 3"/>
          <p:cNvSpPr>
            <a:spLocks noGrp="1"/>
          </p:cNvSpPr>
          <p:nvPr>
            <p:ph type="sldNum" sz="quarter" idx="5"/>
          </p:nvPr>
        </p:nvSpPr>
        <p:spPr/>
        <p:txBody>
          <a:bodyPr/>
          <a:lstStyle/>
          <a:p>
            <a:fld id="{A67CF2BA-58BB-4243-A6E9-1EC30732EFC2}" type="slidenum">
              <a:rPr lang="en-US" smtClean="0"/>
              <a:t>17</a:t>
            </a:fld>
            <a:endParaRPr lang="en-US"/>
          </a:p>
        </p:txBody>
      </p:sp>
    </p:spTree>
    <p:extLst>
      <p:ext uri="{BB962C8B-B14F-4D97-AF65-F5344CB8AC3E}">
        <p14:creationId xmlns:p14="http://schemas.microsoft.com/office/powerpoint/2010/main" val="330657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risk for anxiety &amp; depression</a:t>
            </a:r>
          </a:p>
        </p:txBody>
      </p:sp>
      <p:sp>
        <p:nvSpPr>
          <p:cNvPr id="4" name="Slide Number Placeholder 3"/>
          <p:cNvSpPr>
            <a:spLocks noGrp="1"/>
          </p:cNvSpPr>
          <p:nvPr>
            <p:ph type="sldNum" sz="quarter" idx="5"/>
          </p:nvPr>
        </p:nvSpPr>
        <p:spPr/>
        <p:txBody>
          <a:bodyPr/>
          <a:lstStyle/>
          <a:p>
            <a:fld id="{A67CF2BA-58BB-4243-A6E9-1EC30732EFC2}" type="slidenum">
              <a:rPr lang="en-US" smtClean="0"/>
              <a:t>31</a:t>
            </a:fld>
            <a:endParaRPr lang="en-US"/>
          </a:p>
        </p:txBody>
      </p:sp>
    </p:spTree>
    <p:extLst>
      <p:ext uri="{BB962C8B-B14F-4D97-AF65-F5344CB8AC3E}">
        <p14:creationId xmlns:p14="http://schemas.microsoft.com/office/powerpoint/2010/main" val="332568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action-think must turn into do</a:t>
            </a:r>
          </a:p>
        </p:txBody>
      </p:sp>
      <p:sp>
        <p:nvSpPr>
          <p:cNvPr id="4" name="Slide Number Placeholder 3"/>
          <p:cNvSpPr>
            <a:spLocks noGrp="1"/>
          </p:cNvSpPr>
          <p:nvPr>
            <p:ph type="sldNum" sz="quarter" idx="5"/>
          </p:nvPr>
        </p:nvSpPr>
        <p:spPr/>
        <p:txBody>
          <a:bodyPr/>
          <a:lstStyle/>
          <a:p>
            <a:fld id="{A67CF2BA-58BB-4243-A6E9-1EC30732EFC2}" type="slidenum">
              <a:rPr lang="en-US" smtClean="0"/>
              <a:t>45</a:t>
            </a:fld>
            <a:endParaRPr lang="en-US"/>
          </a:p>
        </p:txBody>
      </p:sp>
    </p:spTree>
    <p:extLst>
      <p:ext uri="{BB962C8B-B14F-4D97-AF65-F5344CB8AC3E}">
        <p14:creationId xmlns:p14="http://schemas.microsoft.com/office/powerpoint/2010/main" val="379351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4/22/21</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video" Target="https://www.youtube.com/embed/hdcTmpvDO0I?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video" Target="https://www.youtube.com/embed/s_hlvRNgGOQ?feature=oemb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video" Target="https://www.youtube.com/embed/t2G8KVzTwfw?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992" y="162752"/>
            <a:ext cx="5816016" cy="4524315"/>
          </a:xfrm>
          <a:prstGeom prst="rect">
            <a:avLst/>
          </a:prstGeom>
          <a:noFill/>
        </p:spPr>
        <p:txBody>
          <a:bodyPr wrap="none" rtlCol="0">
            <a:spAutoFit/>
          </a:bodyPr>
          <a:lstStyle/>
          <a:p>
            <a:pPr algn="ctr"/>
            <a:r>
              <a:rPr lang="en-US" sz="9600" dirty="0"/>
              <a:t>The Joy</a:t>
            </a:r>
          </a:p>
          <a:p>
            <a:pPr algn="ctr"/>
            <a:r>
              <a:rPr lang="en-US" sz="9600" dirty="0"/>
              <a:t>Of</a:t>
            </a:r>
          </a:p>
          <a:p>
            <a:pPr algn="ctr"/>
            <a:r>
              <a:rPr lang="en-US" sz="9600" dirty="0"/>
              <a:t>Movement</a:t>
            </a:r>
          </a:p>
        </p:txBody>
      </p:sp>
      <p:pic>
        <p:nvPicPr>
          <p:cNvPr id="2" name="Picture 1">
            <a:extLst>
              <a:ext uri="{FF2B5EF4-FFF2-40B4-BE49-F238E27FC236}">
                <a16:creationId xmlns:a16="http://schemas.microsoft.com/office/drawing/2014/main" id="{B929F1C8-6686-5D49-96FB-FC095C6DA923}"/>
              </a:ext>
            </a:extLst>
          </p:cNvPr>
          <p:cNvPicPr>
            <a:picLocks noChangeAspect="1"/>
          </p:cNvPicPr>
          <p:nvPr/>
        </p:nvPicPr>
        <p:blipFill>
          <a:blip r:embed="rId2"/>
          <a:stretch>
            <a:fillRect/>
          </a:stretch>
        </p:blipFill>
        <p:spPr>
          <a:xfrm>
            <a:off x="3651250" y="4878965"/>
            <a:ext cx="1841500" cy="1638300"/>
          </a:xfrm>
          <a:prstGeom prst="rect">
            <a:avLst/>
          </a:prstGeom>
        </p:spPr>
      </p:pic>
    </p:spTree>
    <p:extLst>
      <p:ext uri="{BB962C8B-B14F-4D97-AF65-F5344CB8AC3E}">
        <p14:creationId xmlns:p14="http://schemas.microsoft.com/office/powerpoint/2010/main" val="157829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651867" y="660797"/>
            <a:ext cx="7358063" cy="1035844"/>
          </a:xfrm>
        </p:spPr>
        <p:txBody>
          <a:bodyPr/>
          <a:lstStyle/>
          <a:p>
            <a:pPr eaLnBrk="1" hangingPunct="1"/>
            <a:r>
              <a:rPr lang="en-US">
                <a:latin typeface="Papyrus" charset="0"/>
                <a:ea typeface="ヒラギノ角ゴ ProN W3" charset="0"/>
                <a:cs typeface="ヒラギノ角ゴ ProN W3" charset="0"/>
              </a:rPr>
              <a:t>Epigenetics</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525" y="1910953"/>
            <a:ext cx="2520404" cy="3348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6083" name="Rectangle 3"/>
          <p:cNvSpPr>
            <a:spLocks/>
          </p:cNvSpPr>
          <p:nvPr/>
        </p:nvSpPr>
        <p:spPr bwMode="auto">
          <a:xfrm>
            <a:off x="3468124" y="5471073"/>
            <a:ext cx="13042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nchor="ctr">
            <a:spAutoFit/>
          </a:bodyPr>
          <a:lstStyle/>
          <a:p>
            <a:r>
              <a:rPr lang="en-US" dirty="0">
                <a:solidFill>
                  <a:schemeClr val="tx1"/>
                </a:solidFill>
                <a:cs typeface="Papyrus" charset="0"/>
              </a:rPr>
              <a:t>January 2010</a:t>
            </a:r>
          </a:p>
        </p:txBody>
      </p:sp>
    </p:spTree>
    <p:extLst>
      <p:ext uri="{BB962C8B-B14F-4D97-AF65-F5344CB8AC3E}">
        <p14:creationId xmlns:p14="http://schemas.microsoft.com/office/powerpoint/2010/main" val="129793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685800"/>
            <a:ext cx="8915400" cy="5486400"/>
          </a:xfrm>
          <a:prstGeom prst="rect">
            <a:avLst/>
          </a:prstGeom>
        </p:spPr>
      </p:pic>
    </p:spTree>
    <p:extLst>
      <p:ext uri="{BB962C8B-B14F-4D97-AF65-F5344CB8AC3E}">
        <p14:creationId xmlns:p14="http://schemas.microsoft.com/office/powerpoint/2010/main" val="217369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90FCC4F-7336-4F4D-844C-9B484847C0B4}"/>
              </a:ext>
            </a:extLst>
          </p:cNvPr>
          <p:cNvGraphicFramePr/>
          <p:nvPr>
            <p:extLst>
              <p:ext uri="{D42A27DB-BD31-4B8C-83A1-F6EECF244321}">
                <p14:modId xmlns:p14="http://schemas.microsoft.com/office/powerpoint/2010/main" val="4078596100"/>
              </p:ext>
            </p:extLst>
          </p:nvPr>
        </p:nvGraphicFramePr>
        <p:xfrm>
          <a:off x="1331089" y="-428262"/>
          <a:ext cx="7454095" cy="4907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E7B649B-B4D8-2844-8B9F-1544DA5C93F7}"/>
              </a:ext>
            </a:extLst>
          </p:cNvPr>
          <p:cNvSpPr txBox="1"/>
          <p:nvPr/>
        </p:nvSpPr>
        <p:spPr>
          <a:xfrm>
            <a:off x="671333" y="5208607"/>
            <a:ext cx="7581415" cy="954107"/>
          </a:xfrm>
          <a:prstGeom prst="rect">
            <a:avLst/>
          </a:prstGeom>
          <a:noFill/>
        </p:spPr>
        <p:txBody>
          <a:bodyPr wrap="square" rtlCol="0">
            <a:spAutoFit/>
          </a:bodyPr>
          <a:lstStyle/>
          <a:p>
            <a:pPr algn="ctr"/>
            <a:r>
              <a:rPr lang="en-US" sz="2800" dirty="0"/>
              <a:t>Moving your body more often throughout the day-in whatever means that brings you more joy.</a:t>
            </a:r>
          </a:p>
        </p:txBody>
      </p:sp>
    </p:spTree>
    <p:extLst>
      <p:ext uri="{BB962C8B-B14F-4D97-AF65-F5344CB8AC3E}">
        <p14:creationId xmlns:p14="http://schemas.microsoft.com/office/powerpoint/2010/main" val="125013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2FC2A5-0900-D945-B190-C6E326C579D5}"/>
              </a:ext>
            </a:extLst>
          </p:cNvPr>
          <p:cNvSpPr txBox="1"/>
          <p:nvPr/>
        </p:nvSpPr>
        <p:spPr>
          <a:xfrm>
            <a:off x="301504" y="3136612"/>
            <a:ext cx="8540992" cy="646331"/>
          </a:xfrm>
          <a:prstGeom prst="rect">
            <a:avLst/>
          </a:prstGeom>
          <a:noFill/>
        </p:spPr>
        <p:txBody>
          <a:bodyPr wrap="none" rtlCol="0">
            <a:spAutoFit/>
          </a:bodyPr>
          <a:lstStyle/>
          <a:p>
            <a:pPr algn="ctr"/>
            <a:r>
              <a:rPr lang="en-US" sz="3600" dirty="0"/>
              <a:t>Happiness – Hope – Connection - Courage</a:t>
            </a:r>
          </a:p>
        </p:txBody>
      </p:sp>
    </p:spTree>
    <p:extLst>
      <p:ext uri="{BB962C8B-B14F-4D97-AF65-F5344CB8AC3E}">
        <p14:creationId xmlns:p14="http://schemas.microsoft.com/office/powerpoint/2010/main" val="288358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6F463C-1422-6344-B8A3-9A6EA16E25BE}"/>
              </a:ext>
            </a:extLst>
          </p:cNvPr>
          <p:cNvSpPr txBox="1"/>
          <p:nvPr/>
        </p:nvSpPr>
        <p:spPr>
          <a:xfrm>
            <a:off x="992227" y="509284"/>
            <a:ext cx="6858416" cy="523220"/>
          </a:xfrm>
          <a:prstGeom prst="rect">
            <a:avLst/>
          </a:prstGeom>
          <a:noFill/>
        </p:spPr>
        <p:txBody>
          <a:bodyPr wrap="none" rtlCol="0">
            <a:spAutoFit/>
          </a:bodyPr>
          <a:lstStyle/>
          <a:p>
            <a:pPr algn="ctr"/>
            <a:r>
              <a:rPr lang="en-US" sz="2800" dirty="0"/>
              <a:t>Sleep is the bridge between Hope &amp; Despair</a:t>
            </a:r>
          </a:p>
        </p:txBody>
      </p:sp>
      <p:pic>
        <p:nvPicPr>
          <p:cNvPr id="3" name="Picture 2">
            <a:extLst>
              <a:ext uri="{FF2B5EF4-FFF2-40B4-BE49-F238E27FC236}">
                <a16:creationId xmlns:a16="http://schemas.microsoft.com/office/drawing/2014/main" id="{05713E6C-E1E0-9148-8C8B-AA5934F98BF9}"/>
              </a:ext>
            </a:extLst>
          </p:cNvPr>
          <p:cNvPicPr>
            <a:picLocks noChangeAspect="1"/>
          </p:cNvPicPr>
          <p:nvPr/>
        </p:nvPicPr>
        <p:blipFill>
          <a:blip r:embed="rId2"/>
          <a:stretch>
            <a:fillRect/>
          </a:stretch>
        </p:blipFill>
        <p:spPr>
          <a:xfrm>
            <a:off x="1349793" y="1299192"/>
            <a:ext cx="5895959" cy="4696494"/>
          </a:xfrm>
          <a:prstGeom prst="rect">
            <a:avLst/>
          </a:prstGeom>
        </p:spPr>
      </p:pic>
    </p:spTree>
    <p:extLst>
      <p:ext uri="{BB962C8B-B14F-4D97-AF65-F5344CB8AC3E}">
        <p14:creationId xmlns:p14="http://schemas.microsoft.com/office/powerpoint/2010/main" val="349252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6D020-F11E-B14F-9428-7209869B3106}"/>
              </a:ext>
            </a:extLst>
          </p:cNvPr>
          <p:cNvSpPr txBox="1"/>
          <p:nvPr/>
        </p:nvSpPr>
        <p:spPr>
          <a:xfrm>
            <a:off x="405114" y="844952"/>
            <a:ext cx="8738886" cy="1415772"/>
          </a:xfrm>
          <a:prstGeom prst="rect">
            <a:avLst/>
          </a:prstGeom>
          <a:noFill/>
        </p:spPr>
        <p:txBody>
          <a:bodyPr wrap="square" rtlCol="0">
            <a:spAutoFit/>
          </a:bodyPr>
          <a:lstStyle/>
          <a:p>
            <a:pPr algn="ctr"/>
            <a:r>
              <a:rPr lang="en-US" sz="2400" dirty="0"/>
              <a:t>“Exercise is like taking a little bit of Riddelliine, and a little bit of Prozac in a perfect natural synergy” </a:t>
            </a:r>
          </a:p>
          <a:p>
            <a:pPr marL="285750" indent="-285750" algn="ctr">
              <a:buFontTx/>
              <a:buChar char="-"/>
            </a:pPr>
            <a:r>
              <a:rPr lang="en-US" dirty="0"/>
              <a:t>John </a:t>
            </a:r>
            <a:r>
              <a:rPr lang="en-US" dirty="0" err="1"/>
              <a:t>Ratey</a:t>
            </a:r>
            <a:r>
              <a:rPr lang="en-US" dirty="0"/>
              <a:t> M.D., Harvard</a:t>
            </a:r>
          </a:p>
          <a:p>
            <a:pPr marL="285750" indent="-285750" algn="ctr">
              <a:buFontTx/>
              <a:buChar char="-"/>
            </a:pPr>
            <a:endParaRPr lang="en-US" dirty="0"/>
          </a:p>
        </p:txBody>
      </p:sp>
      <p:sp>
        <p:nvSpPr>
          <p:cNvPr id="4" name="TextBox 3">
            <a:extLst>
              <a:ext uri="{FF2B5EF4-FFF2-40B4-BE49-F238E27FC236}">
                <a16:creationId xmlns:a16="http://schemas.microsoft.com/office/drawing/2014/main" id="{026FF629-C300-A744-A0BC-F7956F150F1A}"/>
              </a:ext>
            </a:extLst>
          </p:cNvPr>
          <p:cNvSpPr txBox="1"/>
          <p:nvPr/>
        </p:nvSpPr>
        <p:spPr>
          <a:xfrm>
            <a:off x="3905118" y="2045281"/>
            <a:ext cx="1333763" cy="646331"/>
          </a:xfrm>
          <a:prstGeom prst="rect">
            <a:avLst/>
          </a:prstGeom>
          <a:noFill/>
        </p:spPr>
        <p:txBody>
          <a:bodyPr wrap="none" rtlCol="0">
            <a:spAutoFit/>
          </a:bodyPr>
          <a:lstStyle/>
          <a:p>
            <a:pPr marL="285750" indent="-285750">
              <a:buFont typeface="Arial" panose="020B0604020202020204" pitchFamily="34" charset="0"/>
              <a:buChar char="•"/>
            </a:pPr>
            <a:r>
              <a:rPr lang="en-US" dirty="0"/>
              <a:t>Spark</a:t>
            </a:r>
          </a:p>
          <a:p>
            <a:pPr marL="285750" indent="-285750">
              <a:buFont typeface="Arial" panose="020B0604020202020204" pitchFamily="34" charset="0"/>
              <a:buChar char="•"/>
            </a:pPr>
            <a:r>
              <a:rPr lang="en-US" dirty="0"/>
              <a:t>Go Wild</a:t>
            </a:r>
          </a:p>
        </p:txBody>
      </p:sp>
      <p:sp>
        <p:nvSpPr>
          <p:cNvPr id="5" name="TextBox 4">
            <a:extLst>
              <a:ext uri="{FF2B5EF4-FFF2-40B4-BE49-F238E27FC236}">
                <a16:creationId xmlns:a16="http://schemas.microsoft.com/office/drawing/2014/main" id="{C37FF6FC-D611-734F-892A-F68990C1D4EF}"/>
              </a:ext>
            </a:extLst>
          </p:cNvPr>
          <p:cNvSpPr txBox="1"/>
          <p:nvPr/>
        </p:nvSpPr>
        <p:spPr>
          <a:xfrm>
            <a:off x="850436" y="3394757"/>
            <a:ext cx="7443128" cy="830997"/>
          </a:xfrm>
          <a:prstGeom prst="rect">
            <a:avLst/>
          </a:prstGeom>
          <a:noFill/>
        </p:spPr>
        <p:txBody>
          <a:bodyPr wrap="none" rtlCol="0">
            <a:spAutoFit/>
          </a:bodyPr>
          <a:lstStyle/>
          <a:p>
            <a:pPr algn="ctr"/>
            <a:r>
              <a:rPr lang="en-US" sz="2400" dirty="0"/>
              <a:t>“Not exercising is like taking a daily pill for depression”</a:t>
            </a:r>
          </a:p>
          <a:p>
            <a:pPr algn="ctr"/>
            <a:r>
              <a:rPr lang="en-US" sz="2400" dirty="0"/>
              <a:t>- </a:t>
            </a:r>
            <a:r>
              <a:rPr lang="en-US" dirty="0"/>
              <a:t>Tal-Ben Shahar Ph.D., Harvard</a:t>
            </a:r>
            <a:endParaRPr lang="en-US" sz="2400" dirty="0"/>
          </a:p>
        </p:txBody>
      </p:sp>
      <p:sp>
        <p:nvSpPr>
          <p:cNvPr id="6" name="TextBox 5">
            <a:extLst>
              <a:ext uri="{FF2B5EF4-FFF2-40B4-BE49-F238E27FC236}">
                <a16:creationId xmlns:a16="http://schemas.microsoft.com/office/drawing/2014/main" id="{FF2D9548-44FE-D945-9304-67ACE5E32009}"/>
              </a:ext>
            </a:extLst>
          </p:cNvPr>
          <p:cNvSpPr txBox="1"/>
          <p:nvPr/>
        </p:nvSpPr>
        <p:spPr>
          <a:xfrm>
            <a:off x="3905118" y="4745621"/>
            <a:ext cx="3092385" cy="1200329"/>
          </a:xfrm>
          <a:prstGeom prst="rect">
            <a:avLst/>
          </a:prstGeom>
          <a:noFill/>
        </p:spPr>
        <p:txBody>
          <a:bodyPr wrap="none" rtlCol="0">
            <a:spAutoFit/>
          </a:bodyPr>
          <a:lstStyle/>
          <a:p>
            <a:pPr marL="285750" indent="-285750">
              <a:buFont typeface="Arial" panose="020B0604020202020204" pitchFamily="34" charset="0"/>
              <a:buChar char="•"/>
            </a:pPr>
            <a:r>
              <a:rPr lang="en-US" dirty="0"/>
              <a:t>Being Happy</a:t>
            </a:r>
          </a:p>
          <a:p>
            <a:pPr marL="285750" indent="-285750">
              <a:buFont typeface="Arial" panose="020B0604020202020204" pitchFamily="34" charset="0"/>
              <a:buChar char="•"/>
            </a:pPr>
            <a:r>
              <a:rPr lang="en-US" dirty="0"/>
              <a:t>Choosing the life you want</a:t>
            </a:r>
          </a:p>
          <a:p>
            <a:pPr marL="285750" indent="-285750">
              <a:buFont typeface="Arial" panose="020B0604020202020204" pitchFamily="34" charset="0"/>
              <a:buChar char="•"/>
            </a:pPr>
            <a:r>
              <a:rPr lang="en-US" dirty="0"/>
              <a:t>Even Happier</a:t>
            </a:r>
          </a:p>
          <a:p>
            <a:pPr marL="285750" indent="-285750">
              <a:buFont typeface="Arial" panose="020B0604020202020204" pitchFamily="34" charset="0"/>
              <a:buChar char="•"/>
            </a:pPr>
            <a:r>
              <a:rPr lang="en-US" dirty="0"/>
              <a:t>The Joy of leadership</a:t>
            </a:r>
          </a:p>
        </p:txBody>
      </p:sp>
    </p:spTree>
    <p:extLst>
      <p:ext uri="{BB962C8B-B14F-4D97-AF65-F5344CB8AC3E}">
        <p14:creationId xmlns:p14="http://schemas.microsoft.com/office/powerpoint/2010/main" val="298889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8891F5-43F4-FE42-891D-1D762A35FB5C}"/>
              </a:ext>
            </a:extLst>
          </p:cNvPr>
          <p:cNvPicPr>
            <a:picLocks noChangeAspect="1"/>
          </p:cNvPicPr>
          <p:nvPr/>
        </p:nvPicPr>
        <p:blipFill>
          <a:blip r:embed="rId2"/>
          <a:stretch>
            <a:fillRect/>
          </a:stretch>
        </p:blipFill>
        <p:spPr>
          <a:xfrm>
            <a:off x="2367183" y="366835"/>
            <a:ext cx="4409633" cy="1923665"/>
          </a:xfrm>
          <a:prstGeom prst="rect">
            <a:avLst/>
          </a:prstGeom>
        </p:spPr>
      </p:pic>
      <p:sp>
        <p:nvSpPr>
          <p:cNvPr id="3" name="TextBox 2">
            <a:extLst>
              <a:ext uri="{FF2B5EF4-FFF2-40B4-BE49-F238E27FC236}">
                <a16:creationId xmlns:a16="http://schemas.microsoft.com/office/drawing/2014/main" id="{58356BC1-48B2-9F42-90E8-89670F8BB400}"/>
              </a:ext>
            </a:extLst>
          </p:cNvPr>
          <p:cNvSpPr txBox="1"/>
          <p:nvPr/>
        </p:nvSpPr>
        <p:spPr>
          <a:xfrm>
            <a:off x="171179" y="3429000"/>
            <a:ext cx="8532983" cy="954107"/>
          </a:xfrm>
          <a:prstGeom prst="rect">
            <a:avLst/>
          </a:prstGeom>
          <a:noFill/>
        </p:spPr>
        <p:txBody>
          <a:bodyPr wrap="square" rtlCol="0">
            <a:spAutoFit/>
          </a:bodyPr>
          <a:lstStyle/>
          <a:p>
            <a:pPr algn="ctr"/>
            <a:r>
              <a:rPr lang="en-US" sz="2800" dirty="0"/>
              <a:t>30 minutes of moderate to vigorous exercise was equally effective as SSRI in the first 6 months</a:t>
            </a:r>
          </a:p>
        </p:txBody>
      </p:sp>
      <p:sp>
        <p:nvSpPr>
          <p:cNvPr id="6" name="TextBox 5">
            <a:extLst>
              <a:ext uri="{FF2B5EF4-FFF2-40B4-BE49-F238E27FC236}">
                <a16:creationId xmlns:a16="http://schemas.microsoft.com/office/drawing/2014/main" id="{DB4E597D-A4DE-D044-B698-8691C12D997C}"/>
              </a:ext>
            </a:extLst>
          </p:cNvPr>
          <p:cNvSpPr txBox="1"/>
          <p:nvPr/>
        </p:nvSpPr>
        <p:spPr>
          <a:xfrm>
            <a:off x="1393278" y="4942390"/>
            <a:ext cx="6088783" cy="523220"/>
          </a:xfrm>
          <a:prstGeom prst="rect">
            <a:avLst/>
          </a:prstGeom>
          <a:noFill/>
        </p:spPr>
        <p:txBody>
          <a:bodyPr wrap="none" rtlCol="0">
            <a:spAutoFit/>
          </a:bodyPr>
          <a:lstStyle/>
          <a:p>
            <a:r>
              <a:rPr lang="en-US" sz="2800" dirty="0"/>
              <a:t>500 times more effective post 6 months</a:t>
            </a:r>
          </a:p>
        </p:txBody>
      </p:sp>
    </p:spTree>
    <p:extLst>
      <p:ext uri="{BB962C8B-B14F-4D97-AF65-F5344CB8AC3E}">
        <p14:creationId xmlns:p14="http://schemas.microsoft.com/office/powerpoint/2010/main" val="1081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51E9F7-A9F1-684C-96CA-9994A6EB6774}"/>
              </a:ext>
            </a:extLst>
          </p:cNvPr>
          <p:cNvPicPr>
            <a:picLocks noChangeAspect="1"/>
          </p:cNvPicPr>
          <p:nvPr/>
        </p:nvPicPr>
        <p:blipFill>
          <a:blip r:embed="rId3"/>
          <a:stretch>
            <a:fillRect/>
          </a:stretch>
        </p:blipFill>
        <p:spPr>
          <a:xfrm>
            <a:off x="1585731" y="565835"/>
            <a:ext cx="5972537" cy="4038112"/>
          </a:xfrm>
          <a:prstGeom prst="rect">
            <a:avLst/>
          </a:prstGeom>
        </p:spPr>
      </p:pic>
      <p:sp>
        <p:nvSpPr>
          <p:cNvPr id="4" name="TextBox 3">
            <a:extLst>
              <a:ext uri="{FF2B5EF4-FFF2-40B4-BE49-F238E27FC236}">
                <a16:creationId xmlns:a16="http://schemas.microsoft.com/office/drawing/2014/main" id="{E4DDD30F-AD75-E54B-9834-3DF4FA942A09}"/>
              </a:ext>
            </a:extLst>
          </p:cNvPr>
          <p:cNvSpPr txBox="1"/>
          <p:nvPr/>
        </p:nvSpPr>
        <p:spPr>
          <a:xfrm>
            <a:off x="925975" y="5324354"/>
            <a:ext cx="6975115" cy="369332"/>
          </a:xfrm>
          <a:prstGeom prst="rect">
            <a:avLst/>
          </a:prstGeom>
          <a:noFill/>
        </p:spPr>
        <p:txBody>
          <a:bodyPr wrap="none" rtlCol="0">
            <a:spAutoFit/>
          </a:bodyPr>
          <a:lstStyle/>
          <a:p>
            <a:pPr algn="ctr"/>
            <a:r>
              <a:rPr lang="en-US" dirty="0"/>
              <a:t>Protect Your Brain-Improve your capacity to Learn-Improve Memory</a:t>
            </a:r>
          </a:p>
        </p:txBody>
      </p:sp>
    </p:spTree>
    <p:extLst>
      <p:ext uri="{BB962C8B-B14F-4D97-AF65-F5344CB8AC3E}">
        <p14:creationId xmlns:p14="http://schemas.microsoft.com/office/powerpoint/2010/main" val="243255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F41626-A0E6-FB41-87ED-64C0590C353E}"/>
              </a:ext>
            </a:extLst>
          </p:cNvPr>
          <p:cNvSpPr txBox="1"/>
          <p:nvPr/>
        </p:nvSpPr>
        <p:spPr>
          <a:xfrm>
            <a:off x="135048" y="3236050"/>
            <a:ext cx="8873904" cy="646331"/>
          </a:xfrm>
          <a:prstGeom prst="rect">
            <a:avLst/>
          </a:prstGeom>
          <a:noFill/>
        </p:spPr>
        <p:txBody>
          <a:bodyPr wrap="none" rtlCol="0">
            <a:spAutoFit/>
          </a:bodyPr>
          <a:lstStyle/>
          <a:p>
            <a:pPr algn="ctr"/>
            <a:r>
              <a:rPr lang="en-US" sz="3600" dirty="0"/>
              <a:t>Movement is a Nootropic – SMART DRUG</a:t>
            </a:r>
          </a:p>
        </p:txBody>
      </p:sp>
      <p:sp>
        <p:nvSpPr>
          <p:cNvPr id="3" name="TextBox 2">
            <a:extLst>
              <a:ext uri="{FF2B5EF4-FFF2-40B4-BE49-F238E27FC236}">
                <a16:creationId xmlns:a16="http://schemas.microsoft.com/office/drawing/2014/main" id="{B58DE317-A561-2F43-9203-2A249A678130}"/>
              </a:ext>
            </a:extLst>
          </p:cNvPr>
          <p:cNvSpPr txBox="1"/>
          <p:nvPr/>
        </p:nvSpPr>
        <p:spPr>
          <a:xfrm>
            <a:off x="2615878" y="4572001"/>
            <a:ext cx="3335528" cy="1477328"/>
          </a:xfrm>
          <a:prstGeom prst="rect">
            <a:avLst/>
          </a:prstGeom>
          <a:noFill/>
        </p:spPr>
        <p:txBody>
          <a:bodyPr wrap="none" rtlCol="0">
            <a:spAutoFit/>
          </a:bodyPr>
          <a:lstStyle/>
          <a:p>
            <a:pPr marL="285750" indent="-285750">
              <a:buFont typeface="Arial" panose="020B0604020202020204" pitchFamily="34" charset="0"/>
              <a:buChar char="•"/>
            </a:pPr>
            <a:r>
              <a:rPr lang="en-US" dirty="0"/>
              <a:t>Learning</a:t>
            </a:r>
          </a:p>
          <a:p>
            <a:pPr marL="285750" indent="-285750">
              <a:buFont typeface="Arial" panose="020B0604020202020204" pitchFamily="34" charset="0"/>
              <a:buChar char="•"/>
            </a:pPr>
            <a:r>
              <a:rPr lang="en-US" dirty="0"/>
              <a:t>Creativity</a:t>
            </a:r>
          </a:p>
          <a:p>
            <a:pPr marL="285750" indent="-285750">
              <a:buFont typeface="Arial" panose="020B0604020202020204" pitchFamily="34" charset="0"/>
              <a:buChar char="•"/>
            </a:pPr>
            <a:r>
              <a:rPr lang="en-US" dirty="0"/>
              <a:t>Cognitive Flexibility</a:t>
            </a:r>
          </a:p>
          <a:p>
            <a:pPr marL="285750" indent="-285750">
              <a:buFont typeface="Arial" panose="020B0604020202020204" pitchFamily="34" charset="0"/>
              <a:buChar char="•"/>
            </a:pPr>
            <a:r>
              <a:rPr lang="en-US" dirty="0"/>
              <a:t>Focus</a:t>
            </a:r>
          </a:p>
          <a:p>
            <a:pPr marL="285750" indent="-285750">
              <a:buFont typeface="Arial" panose="020B0604020202020204" pitchFamily="34" charset="0"/>
              <a:buChar char="•"/>
            </a:pPr>
            <a:r>
              <a:rPr lang="en-US" dirty="0"/>
              <a:t>Increased biology of learning</a:t>
            </a:r>
          </a:p>
        </p:txBody>
      </p:sp>
      <p:pic>
        <p:nvPicPr>
          <p:cNvPr id="1026" name="Picture 2" descr="Neurotransmitter definition">
            <a:extLst>
              <a:ext uri="{FF2B5EF4-FFF2-40B4-BE49-F238E27FC236}">
                <a16:creationId xmlns:a16="http://schemas.microsoft.com/office/drawing/2014/main" id="{C03B6A4B-FC75-3545-BA04-08ED1D8B0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313" y="467267"/>
            <a:ext cx="4271058" cy="242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03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A1BA4-CF30-E941-9FF0-4019A0CBE625}"/>
              </a:ext>
            </a:extLst>
          </p:cNvPr>
          <p:cNvSpPr/>
          <p:nvPr/>
        </p:nvSpPr>
        <p:spPr>
          <a:xfrm>
            <a:off x="1247115" y="2408410"/>
            <a:ext cx="6649769" cy="646331"/>
          </a:xfrm>
          <a:prstGeom prst="rect">
            <a:avLst/>
          </a:prstGeom>
        </p:spPr>
        <p:txBody>
          <a:bodyPr wrap="none">
            <a:spAutoFit/>
          </a:bodyPr>
          <a:lstStyle/>
          <a:p>
            <a:pPr marL="285750" indent="-285750" algn="ctr">
              <a:buFont typeface="Arial" panose="020B0604020202020204" pitchFamily="34" charset="0"/>
              <a:buChar char="•"/>
            </a:pPr>
            <a:r>
              <a:rPr lang="en-US" dirty="0">
                <a:latin typeface="CNN"/>
              </a:rPr>
              <a:t>90,211 individuals ages 40-69 years old to wear an accelerometer</a:t>
            </a:r>
          </a:p>
          <a:p>
            <a:pPr marL="285750" indent="-285750">
              <a:buFont typeface="Arial" panose="020B0604020202020204" pitchFamily="34" charset="0"/>
              <a:buChar char="•"/>
            </a:pPr>
            <a:r>
              <a:rPr lang="en-US" dirty="0">
                <a:latin typeface="CNN"/>
              </a:rPr>
              <a:t>Tracked over 5 years</a:t>
            </a:r>
          </a:p>
        </p:txBody>
      </p:sp>
      <p:sp>
        <p:nvSpPr>
          <p:cNvPr id="4" name="TextBox 3">
            <a:extLst>
              <a:ext uri="{FF2B5EF4-FFF2-40B4-BE49-F238E27FC236}">
                <a16:creationId xmlns:a16="http://schemas.microsoft.com/office/drawing/2014/main" id="{D9D7D006-B7AD-8E4E-AF1C-B43CCCFE11BE}"/>
              </a:ext>
            </a:extLst>
          </p:cNvPr>
          <p:cNvSpPr txBox="1"/>
          <p:nvPr/>
        </p:nvSpPr>
        <p:spPr>
          <a:xfrm>
            <a:off x="380010" y="3429000"/>
            <a:ext cx="779021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Top 25% of exercisers with highest volume of weekly exercise reduced their average risk by 48-57%.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 group was around 10 min per week.</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Good News is top exercisers Exercised 50 minutes per week on average.</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F543B3B2-9610-B048-B5A8-9BD758C458C1}"/>
              </a:ext>
            </a:extLst>
          </p:cNvPr>
          <p:cNvSpPr txBox="1"/>
          <p:nvPr/>
        </p:nvSpPr>
        <p:spPr>
          <a:xfrm>
            <a:off x="1696814" y="5737324"/>
            <a:ext cx="5433282" cy="461665"/>
          </a:xfrm>
          <a:prstGeom prst="rect">
            <a:avLst/>
          </a:prstGeom>
          <a:noFill/>
        </p:spPr>
        <p:txBody>
          <a:bodyPr wrap="none" rtlCol="0">
            <a:spAutoFit/>
          </a:bodyPr>
          <a:lstStyle/>
          <a:p>
            <a:r>
              <a:rPr lang="en-US" sz="2400" dirty="0"/>
              <a:t>Oxford University Study – January 2021</a:t>
            </a:r>
          </a:p>
        </p:txBody>
      </p:sp>
      <p:pic>
        <p:nvPicPr>
          <p:cNvPr id="6" name="Picture 5">
            <a:extLst>
              <a:ext uri="{FF2B5EF4-FFF2-40B4-BE49-F238E27FC236}">
                <a16:creationId xmlns:a16="http://schemas.microsoft.com/office/drawing/2014/main" id="{B8107597-37C4-554D-B9A6-BB8E3326563B}"/>
              </a:ext>
            </a:extLst>
          </p:cNvPr>
          <p:cNvPicPr>
            <a:picLocks noChangeAspect="1"/>
          </p:cNvPicPr>
          <p:nvPr/>
        </p:nvPicPr>
        <p:blipFill>
          <a:blip r:embed="rId2"/>
          <a:stretch>
            <a:fillRect/>
          </a:stretch>
        </p:blipFill>
        <p:spPr>
          <a:xfrm>
            <a:off x="1320800" y="158779"/>
            <a:ext cx="6502400" cy="2057400"/>
          </a:xfrm>
          <a:prstGeom prst="rect">
            <a:avLst/>
          </a:prstGeom>
        </p:spPr>
      </p:pic>
    </p:spTree>
    <p:extLst>
      <p:ext uri="{BB962C8B-B14F-4D97-AF65-F5344CB8AC3E}">
        <p14:creationId xmlns:p14="http://schemas.microsoft.com/office/powerpoint/2010/main" val="4602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6E6AF-3C93-0343-A99A-5A0281282CC7}"/>
              </a:ext>
            </a:extLst>
          </p:cNvPr>
          <p:cNvPicPr>
            <a:picLocks noChangeAspect="1"/>
          </p:cNvPicPr>
          <p:nvPr/>
        </p:nvPicPr>
        <p:blipFill>
          <a:blip r:embed="rId2"/>
          <a:stretch>
            <a:fillRect/>
          </a:stretch>
        </p:blipFill>
        <p:spPr>
          <a:xfrm>
            <a:off x="3130550" y="246202"/>
            <a:ext cx="2882900" cy="4305300"/>
          </a:xfrm>
          <a:prstGeom prst="rect">
            <a:avLst/>
          </a:prstGeom>
        </p:spPr>
      </p:pic>
      <p:sp>
        <p:nvSpPr>
          <p:cNvPr id="3" name="TextBox 2">
            <a:extLst>
              <a:ext uri="{FF2B5EF4-FFF2-40B4-BE49-F238E27FC236}">
                <a16:creationId xmlns:a16="http://schemas.microsoft.com/office/drawing/2014/main" id="{67078E46-A2EB-6641-A0D6-81621C8B276B}"/>
              </a:ext>
            </a:extLst>
          </p:cNvPr>
          <p:cNvSpPr txBox="1"/>
          <p:nvPr/>
        </p:nvSpPr>
        <p:spPr>
          <a:xfrm>
            <a:off x="2969317" y="4768765"/>
            <a:ext cx="3205365" cy="923330"/>
          </a:xfrm>
          <a:prstGeom prst="rect">
            <a:avLst/>
          </a:prstGeom>
          <a:noFill/>
        </p:spPr>
        <p:txBody>
          <a:bodyPr wrap="none" rtlCol="0">
            <a:spAutoFit/>
          </a:bodyPr>
          <a:lstStyle/>
          <a:p>
            <a:pPr marL="285750" indent="-285750">
              <a:buFont typeface="Arial" panose="020B0604020202020204" pitchFamily="34" charset="0"/>
              <a:buChar char="•"/>
            </a:pPr>
            <a:r>
              <a:rPr lang="en-US" dirty="0"/>
              <a:t>The Upside of Stress</a:t>
            </a:r>
          </a:p>
          <a:p>
            <a:pPr marL="285750" indent="-285750">
              <a:buFont typeface="Arial" panose="020B0604020202020204" pitchFamily="34" charset="0"/>
              <a:buChar char="•"/>
            </a:pPr>
            <a:r>
              <a:rPr lang="en-US" dirty="0"/>
              <a:t>The Science of Compassion</a:t>
            </a:r>
          </a:p>
          <a:p>
            <a:pPr marL="285750" indent="-285750">
              <a:buFont typeface="Arial" panose="020B0604020202020204" pitchFamily="34" charset="0"/>
              <a:buChar char="•"/>
            </a:pPr>
            <a:r>
              <a:rPr lang="en-US" dirty="0"/>
              <a:t>The Willpower Instinct </a:t>
            </a:r>
          </a:p>
        </p:txBody>
      </p:sp>
      <p:sp>
        <p:nvSpPr>
          <p:cNvPr id="4" name="TextBox 3">
            <a:extLst>
              <a:ext uri="{FF2B5EF4-FFF2-40B4-BE49-F238E27FC236}">
                <a16:creationId xmlns:a16="http://schemas.microsoft.com/office/drawing/2014/main" id="{85E1EA36-0824-2147-8234-1CC5095321B6}"/>
              </a:ext>
            </a:extLst>
          </p:cNvPr>
          <p:cNvSpPr txBox="1"/>
          <p:nvPr/>
        </p:nvSpPr>
        <p:spPr>
          <a:xfrm>
            <a:off x="1507670" y="5833640"/>
            <a:ext cx="6071214" cy="707886"/>
          </a:xfrm>
          <a:prstGeom prst="rect">
            <a:avLst/>
          </a:prstGeom>
          <a:noFill/>
        </p:spPr>
        <p:txBody>
          <a:bodyPr wrap="none" rtlCol="0">
            <a:spAutoFit/>
          </a:bodyPr>
          <a:lstStyle/>
          <a:p>
            <a:pPr algn="ctr"/>
            <a:r>
              <a:rPr lang="en-US" sz="4000" dirty="0"/>
              <a:t>The Science of Flourishing</a:t>
            </a:r>
          </a:p>
        </p:txBody>
      </p:sp>
    </p:spTree>
    <p:extLst>
      <p:ext uri="{BB962C8B-B14F-4D97-AF65-F5344CB8AC3E}">
        <p14:creationId xmlns:p14="http://schemas.microsoft.com/office/powerpoint/2010/main" val="3380889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E08CEC-1B1E-C743-9333-358BD6CDF8D3}"/>
              </a:ext>
            </a:extLst>
          </p:cNvPr>
          <p:cNvPicPr>
            <a:picLocks noChangeAspect="1"/>
          </p:cNvPicPr>
          <p:nvPr/>
        </p:nvPicPr>
        <p:blipFill>
          <a:blip r:embed="rId2"/>
          <a:stretch>
            <a:fillRect/>
          </a:stretch>
        </p:blipFill>
        <p:spPr>
          <a:xfrm>
            <a:off x="2733916" y="618040"/>
            <a:ext cx="3676168" cy="3144674"/>
          </a:xfrm>
          <a:prstGeom prst="rect">
            <a:avLst/>
          </a:prstGeom>
        </p:spPr>
      </p:pic>
      <p:sp>
        <p:nvSpPr>
          <p:cNvPr id="3" name="Rectangle 2">
            <a:extLst>
              <a:ext uri="{FF2B5EF4-FFF2-40B4-BE49-F238E27FC236}">
                <a16:creationId xmlns:a16="http://schemas.microsoft.com/office/drawing/2014/main" id="{87B0D162-3D01-9C4C-A4DE-E4376FC15925}"/>
              </a:ext>
            </a:extLst>
          </p:cNvPr>
          <p:cNvSpPr/>
          <p:nvPr/>
        </p:nvSpPr>
        <p:spPr>
          <a:xfrm>
            <a:off x="775504" y="4080884"/>
            <a:ext cx="7789761" cy="2585323"/>
          </a:xfrm>
          <a:prstGeom prst="rect">
            <a:avLst/>
          </a:prstGeom>
        </p:spPr>
        <p:txBody>
          <a:bodyPr wrap="square">
            <a:spAutoFit/>
          </a:bodyPr>
          <a:lstStyle/>
          <a:p>
            <a:r>
              <a:rPr lang="en-US" b="1" dirty="0">
                <a:latin typeface="Georgia" panose="02040502050405020303" pitchFamily="18" charset="0"/>
              </a:rPr>
              <a:t>Those in the least active group were 2.5-fold more likely to die than those in the most active group </a:t>
            </a:r>
          </a:p>
          <a:p>
            <a:endParaRPr lang="en-US" b="1" dirty="0">
              <a:latin typeface="Georgia" panose="02040502050405020303" pitchFamily="18" charset="0"/>
            </a:endParaRPr>
          </a:p>
          <a:p>
            <a:r>
              <a:rPr lang="en-US" b="1" dirty="0">
                <a:latin typeface="Georgia" panose="02040502050405020303" pitchFamily="18" charset="0"/>
              </a:rPr>
              <a:t>and 30 percent more likely to die than those in the moderately active group</a:t>
            </a:r>
            <a:r>
              <a:rPr lang="en-US" dirty="0">
                <a:latin typeface="Georgia" panose="02040502050405020303" pitchFamily="18" charset="0"/>
              </a:rPr>
              <a:t>. </a:t>
            </a:r>
          </a:p>
          <a:p>
            <a:endParaRPr lang="en-US" dirty="0">
              <a:latin typeface="Georgia" panose="02040502050405020303" pitchFamily="18" charset="0"/>
            </a:endParaRPr>
          </a:p>
          <a:p>
            <a:r>
              <a:rPr lang="en-US" dirty="0">
                <a:latin typeface="Georgia" panose="02040502050405020303" pitchFamily="18" charset="0"/>
              </a:rPr>
              <a:t>The only other risk factors for severe COVID-19 outcomes that had a greater impact than physical inactivity were advanced age and organ transplants. </a:t>
            </a:r>
            <a:endParaRPr lang="en-US" b="0" i="0" dirty="0">
              <a:effectLst/>
              <a:latin typeface="Georgia" panose="02040502050405020303" pitchFamily="18" charset="0"/>
            </a:endParaRPr>
          </a:p>
        </p:txBody>
      </p:sp>
    </p:spTree>
    <p:extLst>
      <p:ext uri="{BB962C8B-B14F-4D97-AF65-F5344CB8AC3E}">
        <p14:creationId xmlns:p14="http://schemas.microsoft.com/office/powerpoint/2010/main" val="380223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688883-263C-F44F-9E3C-214F3998CAB8}"/>
              </a:ext>
            </a:extLst>
          </p:cNvPr>
          <p:cNvSpPr txBox="1"/>
          <p:nvPr/>
        </p:nvSpPr>
        <p:spPr>
          <a:xfrm>
            <a:off x="3275635" y="3009418"/>
            <a:ext cx="1813382" cy="369332"/>
          </a:xfrm>
          <a:prstGeom prst="rect">
            <a:avLst/>
          </a:prstGeom>
          <a:noFill/>
        </p:spPr>
        <p:txBody>
          <a:bodyPr wrap="none" rtlCol="0">
            <a:spAutoFit/>
          </a:bodyPr>
          <a:lstStyle/>
          <a:p>
            <a:pPr algn="ctr"/>
            <a:r>
              <a:rPr lang="en-US" dirty="0"/>
              <a:t>Seek Discomfort</a:t>
            </a:r>
          </a:p>
        </p:txBody>
      </p:sp>
    </p:spTree>
    <p:extLst>
      <p:ext uri="{BB962C8B-B14F-4D97-AF65-F5344CB8AC3E}">
        <p14:creationId xmlns:p14="http://schemas.microsoft.com/office/powerpoint/2010/main" val="38255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51C4E-F763-3840-B61C-FBCFE085BA95}"/>
              </a:ext>
            </a:extLst>
          </p:cNvPr>
          <p:cNvSpPr txBox="1"/>
          <p:nvPr/>
        </p:nvSpPr>
        <p:spPr>
          <a:xfrm>
            <a:off x="3298785" y="763929"/>
            <a:ext cx="2208169" cy="369332"/>
          </a:xfrm>
          <a:prstGeom prst="rect">
            <a:avLst/>
          </a:prstGeom>
          <a:noFill/>
        </p:spPr>
        <p:txBody>
          <a:bodyPr wrap="none" rtlCol="0">
            <a:spAutoFit/>
          </a:bodyPr>
          <a:lstStyle/>
          <a:p>
            <a:r>
              <a:rPr lang="en-US" dirty="0"/>
              <a:t>I Like To Move It….</a:t>
            </a:r>
          </a:p>
        </p:txBody>
      </p:sp>
      <p:pic>
        <p:nvPicPr>
          <p:cNvPr id="4" name="Online Media 3" descr="I Like To Move It (Original Video)  Madagascar HD">
            <a:hlinkClick r:id="" action="ppaction://media"/>
            <a:extLst>
              <a:ext uri="{FF2B5EF4-FFF2-40B4-BE49-F238E27FC236}">
                <a16:creationId xmlns:a16="http://schemas.microsoft.com/office/drawing/2014/main" id="{434A805C-833E-0646-845D-9306CEDC37CB}"/>
              </a:ext>
            </a:extLst>
          </p:cNvPr>
          <p:cNvPicPr>
            <a:picLocks noRot="1" noChangeAspect="1"/>
          </p:cNvPicPr>
          <p:nvPr>
            <a:videoFile r:link="rId1"/>
          </p:nvPr>
        </p:nvPicPr>
        <p:blipFill>
          <a:blip r:embed="rId3"/>
          <a:stretch>
            <a:fillRect/>
          </a:stretch>
        </p:blipFill>
        <p:spPr>
          <a:xfrm>
            <a:off x="551535" y="1471616"/>
            <a:ext cx="7851685" cy="4436202"/>
          </a:xfrm>
          <a:prstGeom prst="rect">
            <a:avLst/>
          </a:prstGeom>
        </p:spPr>
      </p:pic>
    </p:spTree>
    <p:extLst>
      <p:ext uri="{BB962C8B-B14F-4D97-AF65-F5344CB8AC3E}">
        <p14:creationId xmlns:p14="http://schemas.microsoft.com/office/powerpoint/2010/main" val="8285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1B235-3743-A841-8DD4-84041A2E0D44}"/>
              </a:ext>
            </a:extLst>
          </p:cNvPr>
          <p:cNvSpPr txBox="1"/>
          <p:nvPr/>
        </p:nvSpPr>
        <p:spPr>
          <a:xfrm>
            <a:off x="1156642" y="2627453"/>
            <a:ext cx="6830716" cy="1200329"/>
          </a:xfrm>
          <a:prstGeom prst="rect">
            <a:avLst/>
          </a:prstGeom>
          <a:noFill/>
        </p:spPr>
        <p:txBody>
          <a:bodyPr wrap="none" rtlCol="0">
            <a:spAutoFit/>
          </a:bodyPr>
          <a:lstStyle/>
          <a:p>
            <a:pPr algn="ctr"/>
            <a:r>
              <a:rPr lang="en-US" sz="7200" dirty="0"/>
              <a:t>Hope Molecules </a:t>
            </a:r>
          </a:p>
        </p:txBody>
      </p:sp>
    </p:spTree>
    <p:extLst>
      <p:ext uri="{BB962C8B-B14F-4D97-AF65-F5344CB8AC3E}">
        <p14:creationId xmlns:p14="http://schemas.microsoft.com/office/powerpoint/2010/main" val="125058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2FAD-4541-6F47-ABD0-A54DA2E2CAC5}"/>
              </a:ext>
            </a:extLst>
          </p:cNvPr>
          <p:cNvSpPr txBox="1"/>
          <p:nvPr/>
        </p:nvSpPr>
        <p:spPr>
          <a:xfrm>
            <a:off x="2081637" y="1666764"/>
            <a:ext cx="4980722" cy="923330"/>
          </a:xfrm>
          <a:prstGeom prst="rect">
            <a:avLst/>
          </a:prstGeom>
          <a:noFill/>
        </p:spPr>
        <p:txBody>
          <a:bodyPr wrap="none" rtlCol="0">
            <a:spAutoFit/>
          </a:bodyPr>
          <a:lstStyle/>
          <a:p>
            <a:pPr algn="ctr"/>
            <a:r>
              <a:rPr lang="en-US" sz="5400" dirty="0"/>
              <a:t>“Runners High”</a:t>
            </a:r>
          </a:p>
        </p:txBody>
      </p:sp>
      <p:sp>
        <p:nvSpPr>
          <p:cNvPr id="3" name="TextBox 2">
            <a:extLst>
              <a:ext uri="{FF2B5EF4-FFF2-40B4-BE49-F238E27FC236}">
                <a16:creationId xmlns:a16="http://schemas.microsoft.com/office/drawing/2014/main" id="{B2950B27-53AD-DA40-83FF-2884EABE118C}"/>
              </a:ext>
            </a:extLst>
          </p:cNvPr>
          <p:cNvSpPr txBox="1"/>
          <p:nvPr/>
        </p:nvSpPr>
        <p:spPr>
          <a:xfrm>
            <a:off x="3297450" y="2638290"/>
            <a:ext cx="2250937" cy="2677656"/>
          </a:xfrm>
          <a:prstGeom prst="rect">
            <a:avLst/>
          </a:prstGeom>
          <a:noFill/>
        </p:spPr>
        <p:txBody>
          <a:bodyPr wrap="none" rtlCol="0">
            <a:spAutoFit/>
          </a:bodyPr>
          <a:lstStyle/>
          <a:p>
            <a:pPr marL="285750" indent="-285750">
              <a:buFont typeface="Arial" panose="020B0604020202020204" pitchFamily="34" charset="0"/>
              <a:buChar char="•"/>
            </a:pPr>
            <a:r>
              <a:rPr lang="en-US" sz="2400" dirty="0"/>
              <a:t>Endorphins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Anandamide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Dopamine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Serotonin</a:t>
            </a:r>
          </a:p>
        </p:txBody>
      </p:sp>
      <p:sp>
        <p:nvSpPr>
          <p:cNvPr id="4" name="TextBox 3">
            <a:extLst>
              <a:ext uri="{FF2B5EF4-FFF2-40B4-BE49-F238E27FC236}">
                <a16:creationId xmlns:a16="http://schemas.microsoft.com/office/drawing/2014/main" id="{B189E9D2-389F-B941-A428-99300ED8A5A3}"/>
              </a:ext>
            </a:extLst>
          </p:cNvPr>
          <p:cNvSpPr txBox="1"/>
          <p:nvPr/>
        </p:nvSpPr>
        <p:spPr>
          <a:xfrm>
            <a:off x="932898" y="5526985"/>
            <a:ext cx="6757171" cy="584775"/>
          </a:xfrm>
          <a:prstGeom prst="rect">
            <a:avLst/>
          </a:prstGeom>
          <a:noFill/>
        </p:spPr>
        <p:txBody>
          <a:bodyPr wrap="none" rtlCol="0">
            <a:spAutoFit/>
          </a:bodyPr>
          <a:lstStyle/>
          <a:p>
            <a:pPr algn="ctr"/>
            <a:r>
              <a:rPr lang="en-US" sz="3200" dirty="0"/>
              <a:t>Mood, Alertness, Energy, Connection</a:t>
            </a:r>
          </a:p>
        </p:txBody>
      </p:sp>
      <p:pic>
        <p:nvPicPr>
          <p:cNvPr id="2050" name="Picture 2" descr="What is a runners-high and how can you achieve it? - Sportingz">
            <a:extLst>
              <a:ext uri="{FF2B5EF4-FFF2-40B4-BE49-F238E27FC236}">
                <a16:creationId xmlns:a16="http://schemas.microsoft.com/office/drawing/2014/main" id="{BC615F32-68EF-004C-B2E0-6081BFACB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957" y="102084"/>
            <a:ext cx="2546430" cy="152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67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0DB3A-030A-B040-B04B-592D036F2BB9}"/>
              </a:ext>
            </a:extLst>
          </p:cNvPr>
          <p:cNvSpPr txBox="1"/>
          <p:nvPr/>
        </p:nvSpPr>
        <p:spPr>
          <a:xfrm>
            <a:off x="791381" y="733156"/>
            <a:ext cx="7561237" cy="461665"/>
          </a:xfrm>
          <a:prstGeom prst="rect">
            <a:avLst/>
          </a:prstGeom>
          <a:noFill/>
        </p:spPr>
        <p:txBody>
          <a:bodyPr wrap="none" rtlCol="0">
            <a:spAutoFit/>
          </a:bodyPr>
          <a:lstStyle/>
          <a:p>
            <a:pPr algn="ctr"/>
            <a:r>
              <a:rPr lang="en-US" sz="2400" dirty="0"/>
              <a:t>Even Our Muscles Are Wired For Rewarding Movement</a:t>
            </a:r>
          </a:p>
        </p:txBody>
      </p:sp>
      <p:sp>
        <p:nvSpPr>
          <p:cNvPr id="4" name="TextBox 3">
            <a:extLst>
              <a:ext uri="{FF2B5EF4-FFF2-40B4-BE49-F238E27FC236}">
                <a16:creationId xmlns:a16="http://schemas.microsoft.com/office/drawing/2014/main" id="{45277AD1-23AD-BC49-A66B-0E7EF953D226}"/>
              </a:ext>
            </a:extLst>
          </p:cNvPr>
          <p:cNvSpPr txBox="1"/>
          <p:nvPr/>
        </p:nvSpPr>
        <p:spPr>
          <a:xfrm>
            <a:off x="2342863" y="1469986"/>
            <a:ext cx="4458272" cy="830997"/>
          </a:xfrm>
          <a:prstGeom prst="rect">
            <a:avLst/>
          </a:prstGeom>
          <a:noFill/>
        </p:spPr>
        <p:txBody>
          <a:bodyPr wrap="none" rtlCol="0">
            <a:spAutoFit/>
          </a:bodyPr>
          <a:lstStyle/>
          <a:p>
            <a:pPr algn="ctr"/>
            <a:r>
              <a:rPr lang="en-US" sz="4800" dirty="0"/>
              <a:t>Hope Molecules</a:t>
            </a:r>
          </a:p>
        </p:txBody>
      </p:sp>
      <p:pic>
        <p:nvPicPr>
          <p:cNvPr id="3076" name="Picture 4" descr="Which one masks the active binding site for myosin, troponin or tropomyosin? - Quora">
            <a:extLst>
              <a:ext uri="{FF2B5EF4-FFF2-40B4-BE49-F238E27FC236}">
                <a16:creationId xmlns:a16="http://schemas.microsoft.com/office/drawing/2014/main" id="{3121B06F-ED90-4147-A417-044C64643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695" y="3360622"/>
            <a:ext cx="3498609" cy="2760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113BE0-9425-2A4F-812A-948952DABF62}"/>
              </a:ext>
            </a:extLst>
          </p:cNvPr>
          <p:cNvSpPr txBox="1"/>
          <p:nvPr/>
        </p:nvSpPr>
        <p:spPr>
          <a:xfrm>
            <a:off x="702082" y="2509110"/>
            <a:ext cx="7561237" cy="646331"/>
          </a:xfrm>
          <a:prstGeom prst="rect">
            <a:avLst/>
          </a:prstGeom>
          <a:noFill/>
        </p:spPr>
        <p:txBody>
          <a:bodyPr wrap="square" rtlCol="0">
            <a:spAutoFit/>
          </a:bodyPr>
          <a:lstStyle/>
          <a:p>
            <a:pPr algn="ctr"/>
            <a:r>
              <a:rPr lang="en-US" dirty="0"/>
              <a:t>When muscles contract they secrete hormones &amp; proteins that makes your brain resistant to stress</a:t>
            </a:r>
          </a:p>
        </p:txBody>
      </p:sp>
      <p:sp>
        <p:nvSpPr>
          <p:cNvPr id="6" name="TextBox 5">
            <a:extLst>
              <a:ext uri="{FF2B5EF4-FFF2-40B4-BE49-F238E27FC236}">
                <a16:creationId xmlns:a16="http://schemas.microsoft.com/office/drawing/2014/main" id="{1A61AD3E-2DCC-ED4C-BC87-DBE7FD976C7F}"/>
              </a:ext>
            </a:extLst>
          </p:cNvPr>
          <p:cNvSpPr txBox="1"/>
          <p:nvPr/>
        </p:nvSpPr>
        <p:spPr>
          <a:xfrm>
            <a:off x="3599726" y="6326333"/>
            <a:ext cx="1303562" cy="369332"/>
          </a:xfrm>
          <a:prstGeom prst="rect">
            <a:avLst/>
          </a:prstGeom>
          <a:noFill/>
        </p:spPr>
        <p:txBody>
          <a:bodyPr wrap="none" rtlCol="0">
            <a:spAutoFit/>
          </a:bodyPr>
          <a:lstStyle/>
          <a:p>
            <a:r>
              <a:rPr lang="en-US" dirty="0"/>
              <a:t>Protects us </a:t>
            </a:r>
          </a:p>
        </p:txBody>
      </p:sp>
    </p:spTree>
    <p:extLst>
      <p:ext uri="{BB962C8B-B14F-4D97-AF65-F5344CB8AC3E}">
        <p14:creationId xmlns:p14="http://schemas.microsoft.com/office/powerpoint/2010/main" val="55968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C9F39-7A9C-B844-87FF-A7A219F4DDE4}"/>
              </a:ext>
            </a:extLst>
          </p:cNvPr>
          <p:cNvSpPr txBox="1"/>
          <p:nvPr/>
        </p:nvSpPr>
        <p:spPr>
          <a:xfrm>
            <a:off x="162046" y="474563"/>
            <a:ext cx="8819907" cy="3139321"/>
          </a:xfrm>
          <a:prstGeom prst="rect">
            <a:avLst/>
          </a:prstGeom>
          <a:noFill/>
        </p:spPr>
        <p:txBody>
          <a:bodyPr wrap="square" rtlCol="0">
            <a:spAutoFit/>
          </a:bodyPr>
          <a:lstStyle/>
          <a:p>
            <a:endParaRPr lang="en-US" dirty="0"/>
          </a:p>
          <a:p>
            <a:endParaRPr lang="en-US" dirty="0"/>
          </a:p>
          <a:p>
            <a:r>
              <a:rPr lang="en-US" sz="2400" dirty="0"/>
              <a:t>“The entire purpose of the human brain is to produce movement, movement is the only way we have of interacting with the world. Rewarding movement is how your brain and body encourage us to participate in life.”</a:t>
            </a:r>
          </a:p>
          <a:p>
            <a:endParaRPr lang="en-US" sz="2400" dirty="0"/>
          </a:p>
          <a:p>
            <a:r>
              <a:rPr lang="en-US" sz="2400" dirty="0"/>
              <a:t>-Dr. Daniel Wolpert </a:t>
            </a:r>
          </a:p>
          <a:p>
            <a:endParaRPr lang="en-US" dirty="0"/>
          </a:p>
        </p:txBody>
      </p:sp>
      <p:sp>
        <p:nvSpPr>
          <p:cNvPr id="3" name="TextBox 2">
            <a:extLst>
              <a:ext uri="{FF2B5EF4-FFF2-40B4-BE49-F238E27FC236}">
                <a16:creationId xmlns:a16="http://schemas.microsoft.com/office/drawing/2014/main" id="{B4FB324E-D463-2647-9DCC-F46688A205AA}"/>
              </a:ext>
            </a:extLst>
          </p:cNvPr>
          <p:cNvSpPr txBox="1"/>
          <p:nvPr/>
        </p:nvSpPr>
        <p:spPr>
          <a:xfrm>
            <a:off x="162047" y="3727049"/>
            <a:ext cx="8819906" cy="1569660"/>
          </a:xfrm>
          <a:prstGeom prst="rect">
            <a:avLst/>
          </a:prstGeom>
          <a:noFill/>
        </p:spPr>
        <p:txBody>
          <a:bodyPr wrap="square" rtlCol="0">
            <a:spAutoFit/>
          </a:bodyPr>
          <a:lstStyle/>
          <a:p>
            <a:r>
              <a:rPr lang="en-US" sz="2400" dirty="0"/>
              <a:t>“If your willing to move your muscles will give you hope, your brain will orchestrate pleasure and your entire physiology will adjust to help you find the energy, purpose and courage to keep going.”</a:t>
            </a:r>
          </a:p>
        </p:txBody>
      </p:sp>
    </p:spTree>
    <p:extLst>
      <p:ext uri="{BB962C8B-B14F-4D97-AF65-F5344CB8AC3E}">
        <p14:creationId xmlns:p14="http://schemas.microsoft.com/office/powerpoint/2010/main" val="1641477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1B235-3743-A841-8DD4-84041A2E0D44}"/>
              </a:ext>
            </a:extLst>
          </p:cNvPr>
          <p:cNvSpPr txBox="1"/>
          <p:nvPr/>
        </p:nvSpPr>
        <p:spPr>
          <a:xfrm>
            <a:off x="1156642" y="2627453"/>
            <a:ext cx="6830716" cy="1200329"/>
          </a:xfrm>
          <a:prstGeom prst="rect">
            <a:avLst/>
          </a:prstGeom>
          <a:noFill/>
        </p:spPr>
        <p:txBody>
          <a:bodyPr wrap="none" rtlCol="0">
            <a:spAutoFit/>
          </a:bodyPr>
          <a:lstStyle/>
          <a:p>
            <a:pPr algn="ctr"/>
            <a:r>
              <a:rPr lang="en-US" sz="7200" dirty="0"/>
              <a:t>Hope Molecules </a:t>
            </a:r>
          </a:p>
        </p:txBody>
      </p:sp>
    </p:spTree>
    <p:extLst>
      <p:ext uri="{BB962C8B-B14F-4D97-AF65-F5344CB8AC3E}">
        <p14:creationId xmlns:p14="http://schemas.microsoft.com/office/powerpoint/2010/main" val="2770335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92FAD-4541-6F47-ABD0-A54DA2E2CAC5}"/>
              </a:ext>
            </a:extLst>
          </p:cNvPr>
          <p:cNvSpPr txBox="1"/>
          <p:nvPr/>
        </p:nvSpPr>
        <p:spPr>
          <a:xfrm>
            <a:off x="2081637" y="1666764"/>
            <a:ext cx="4980722" cy="923330"/>
          </a:xfrm>
          <a:prstGeom prst="rect">
            <a:avLst/>
          </a:prstGeom>
          <a:noFill/>
        </p:spPr>
        <p:txBody>
          <a:bodyPr wrap="none" rtlCol="0">
            <a:spAutoFit/>
          </a:bodyPr>
          <a:lstStyle/>
          <a:p>
            <a:pPr algn="ctr"/>
            <a:r>
              <a:rPr lang="en-US" sz="5400" dirty="0"/>
              <a:t>“Runners High”</a:t>
            </a:r>
          </a:p>
        </p:txBody>
      </p:sp>
      <p:sp>
        <p:nvSpPr>
          <p:cNvPr id="3" name="TextBox 2">
            <a:extLst>
              <a:ext uri="{FF2B5EF4-FFF2-40B4-BE49-F238E27FC236}">
                <a16:creationId xmlns:a16="http://schemas.microsoft.com/office/drawing/2014/main" id="{B2950B27-53AD-DA40-83FF-2884EABE118C}"/>
              </a:ext>
            </a:extLst>
          </p:cNvPr>
          <p:cNvSpPr txBox="1"/>
          <p:nvPr/>
        </p:nvSpPr>
        <p:spPr>
          <a:xfrm>
            <a:off x="3297450" y="2638290"/>
            <a:ext cx="2250937" cy="2677656"/>
          </a:xfrm>
          <a:prstGeom prst="rect">
            <a:avLst/>
          </a:prstGeom>
          <a:noFill/>
        </p:spPr>
        <p:txBody>
          <a:bodyPr wrap="none" rtlCol="0">
            <a:spAutoFit/>
          </a:bodyPr>
          <a:lstStyle/>
          <a:p>
            <a:pPr marL="285750" indent="-285750">
              <a:buFont typeface="Arial" panose="020B0604020202020204" pitchFamily="34" charset="0"/>
              <a:buChar char="•"/>
            </a:pPr>
            <a:r>
              <a:rPr lang="en-US" sz="2400" dirty="0"/>
              <a:t>Endorphins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Anandamide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Dopamine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Serotonin</a:t>
            </a:r>
          </a:p>
        </p:txBody>
      </p:sp>
      <p:sp>
        <p:nvSpPr>
          <p:cNvPr id="4" name="TextBox 3">
            <a:extLst>
              <a:ext uri="{FF2B5EF4-FFF2-40B4-BE49-F238E27FC236}">
                <a16:creationId xmlns:a16="http://schemas.microsoft.com/office/drawing/2014/main" id="{B189E9D2-389F-B941-A428-99300ED8A5A3}"/>
              </a:ext>
            </a:extLst>
          </p:cNvPr>
          <p:cNvSpPr txBox="1"/>
          <p:nvPr/>
        </p:nvSpPr>
        <p:spPr>
          <a:xfrm>
            <a:off x="932898" y="5526985"/>
            <a:ext cx="6757171" cy="584775"/>
          </a:xfrm>
          <a:prstGeom prst="rect">
            <a:avLst/>
          </a:prstGeom>
          <a:noFill/>
        </p:spPr>
        <p:txBody>
          <a:bodyPr wrap="none" rtlCol="0">
            <a:spAutoFit/>
          </a:bodyPr>
          <a:lstStyle/>
          <a:p>
            <a:pPr algn="ctr"/>
            <a:r>
              <a:rPr lang="en-US" sz="3200" dirty="0"/>
              <a:t>Mood, Alertness, Energy, Connection</a:t>
            </a:r>
          </a:p>
        </p:txBody>
      </p:sp>
      <p:pic>
        <p:nvPicPr>
          <p:cNvPr id="2050" name="Picture 2" descr="What is a runners-high and how can you achieve it? - Sportingz">
            <a:extLst>
              <a:ext uri="{FF2B5EF4-FFF2-40B4-BE49-F238E27FC236}">
                <a16:creationId xmlns:a16="http://schemas.microsoft.com/office/drawing/2014/main" id="{BC615F32-68EF-004C-B2E0-6081BFACB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957" y="102084"/>
            <a:ext cx="2546430" cy="152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1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0DB3A-030A-B040-B04B-592D036F2BB9}"/>
              </a:ext>
            </a:extLst>
          </p:cNvPr>
          <p:cNvSpPr txBox="1"/>
          <p:nvPr/>
        </p:nvSpPr>
        <p:spPr>
          <a:xfrm>
            <a:off x="791381" y="733156"/>
            <a:ext cx="7561237" cy="461665"/>
          </a:xfrm>
          <a:prstGeom prst="rect">
            <a:avLst/>
          </a:prstGeom>
          <a:noFill/>
        </p:spPr>
        <p:txBody>
          <a:bodyPr wrap="none" rtlCol="0">
            <a:spAutoFit/>
          </a:bodyPr>
          <a:lstStyle/>
          <a:p>
            <a:pPr algn="ctr"/>
            <a:r>
              <a:rPr lang="en-US" sz="2400" dirty="0"/>
              <a:t>Even Our Muscles Are Wired For Rewarding Movement</a:t>
            </a:r>
          </a:p>
        </p:txBody>
      </p:sp>
      <p:sp>
        <p:nvSpPr>
          <p:cNvPr id="4" name="TextBox 3">
            <a:extLst>
              <a:ext uri="{FF2B5EF4-FFF2-40B4-BE49-F238E27FC236}">
                <a16:creationId xmlns:a16="http://schemas.microsoft.com/office/drawing/2014/main" id="{45277AD1-23AD-BC49-A66B-0E7EF953D226}"/>
              </a:ext>
            </a:extLst>
          </p:cNvPr>
          <p:cNvSpPr txBox="1"/>
          <p:nvPr/>
        </p:nvSpPr>
        <p:spPr>
          <a:xfrm>
            <a:off x="2342863" y="1469986"/>
            <a:ext cx="4458272" cy="830997"/>
          </a:xfrm>
          <a:prstGeom prst="rect">
            <a:avLst/>
          </a:prstGeom>
          <a:noFill/>
        </p:spPr>
        <p:txBody>
          <a:bodyPr wrap="none" rtlCol="0">
            <a:spAutoFit/>
          </a:bodyPr>
          <a:lstStyle/>
          <a:p>
            <a:pPr algn="ctr"/>
            <a:r>
              <a:rPr lang="en-US" sz="4800" dirty="0"/>
              <a:t>Hope Molecules</a:t>
            </a:r>
          </a:p>
        </p:txBody>
      </p:sp>
      <p:pic>
        <p:nvPicPr>
          <p:cNvPr id="3076" name="Picture 4" descr="Which one masks the active binding site for myosin, troponin or tropomyosin? - Quora">
            <a:extLst>
              <a:ext uri="{FF2B5EF4-FFF2-40B4-BE49-F238E27FC236}">
                <a16:creationId xmlns:a16="http://schemas.microsoft.com/office/drawing/2014/main" id="{3121B06F-ED90-4147-A417-044C64643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695" y="3615272"/>
            <a:ext cx="3498609" cy="27605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113BE0-9425-2A4F-812A-948952DABF62}"/>
              </a:ext>
            </a:extLst>
          </p:cNvPr>
          <p:cNvSpPr txBox="1"/>
          <p:nvPr/>
        </p:nvSpPr>
        <p:spPr>
          <a:xfrm>
            <a:off x="702082" y="2509110"/>
            <a:ext cx="7561237" cy="646331"/>
          </a:xfrm>
          <a:prstGeom prst="rect">
            <a:avLst/>
          </a:prstGeom>
          <a:noFill/>
        </p:spPr>
        <p:txBody>
          <a:bodyPr wrap="square" rtlCol="0">
            <a:spAutoFit/>
          </a:bodyPr>
          <a:lstStyle/>
          <a:p>
            <a:pPr algn="ctr"/>
            <a:r>
              <a:rPr lang="en-US" dirty="0"/>
              <a:t>When muscles contract they secrete hormones &amp; proteins that makes your brain resistant to stress</a:t>
            </a:r>
          </a:p>
        </p:txBody>
      </p:sp>
    </p:spTree>
    <p:extLst>
      <p:ext uri="{BB962C8B-B14F-4D97-AF65-F5344CB8AC3E}">
        <p14:creationId xmlns:p14="http://schemas.microsoft.com/office/powerpoint/2010/main" val="55363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146" y="3815160"/>
            <a:ext cx="8777708" cy="1077218"/>
          </a:xfrm>
          <a:prstGeom prst="rect">
            <a:avLst/>
          </a:prstGeom>
          <a:noFill/>
        </p:spPr>
        <p:txBody>
          <a:bodyPr wrap="square" rtlCol="0">
            <a:spAutoFit/>
          </a:bodyPr>
          <a:lstStyle/>
          <a:p>
            <a:pPr algn="ctr"/>
            <a:r>
              <a:rPr lang="en-US" sz="3200" dirty="0"/>
              <a:t>You must be fit to do hard things-Get Fit of Mind, Body &amp; Spirit</a:t>
            </a:r>
          </a:p>
        </p:txBody>
      </p:sp>
      <p:sp>
        <p:nvSpPr>
          <p:cNvPr id="5" name="TextBox 4"/>
          <p:cNvSpPr txBox="1"/>
          <p:nvPr/>
        </p:nvSpPr>
        <p:spPr>
          <a:xfrm>
            <a:off x="377183" y="1380847"/>
            <a:ext cx="8267808" cy="584776"/>
          </a:xfrm>
          <a:prstGeom prst="rect">
            <a:avLst/>
          </a:prstGeom>
          <a:noFill/>
        </p:spPr>
        <p:txBody>
          <a:bodyPr wrap="none" rtlCol="0">
            <a:spAutoFit/>
          </a:bodyPr>
          <a:lstStyle/>
          <a:p>
            <a:pPr algn="ctr"/>
            <a:r>
              <a:rPr lang="en-US" sz="3200" dirty="0"/>
              <a:t>LIFE is The Hardest Sport You Will Ever Play</a:t>
            </a:r>
          </a:p>
        </p:txBody>
      </p:sp>
    </p:spTree>
    <p:extLst>
      <p:ext uri="{BB962C8B-B14F-4D97-AF65-F5344CB8AC3E}">
        <p14:creationId xmlns:p14="http://schemas.microsoft.com/office/powerpoint/2010/main" val="1115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EA2B62-DC23-4341-958A-36594C1BEA2B}"/>
              </a:ext>
            </a:extLst>
          </p:cNvPr>
          <p:cNvSpPr txBox="1"/>
          <p:nvPr/>
        </p:nvSpPr>
        <p:spPr>
          <a:xfrm>
            <a:off x="2652447" y="2928395"/>
            <a:ext cx="3310523" cy="769441"/>
          </a:xfrm>
          <a:prstGeom prst="rect">
            <a:avLst/>
          </a:prstGeom>
          <a:noFill/>
        </p:spPr>
        <p:txBody>
          <a:bodyPr wrap="none" rtlCol="0">
            <a:spAutoFit/>
          </a:bodyPr>
          <a:lstStyle/>
          <a:p>
            <a:pPr algn="ctr"/>
            <a:r>
              <a:rPr lang="en-US" sz="4400" dirty="0"/>
              <a:t>Embodiment</a:t>
            </a:r>
          </a:p>
        </p:txBody>
      </p:sp>
    </p:spTree>
    <p:extLst>
      <p:ext uri="{BB962C8B-B14F-4D97-AF65-F5344CB8AC3E}">
        <p14:creationId xmlns:p14="http://schemas.microsoft.com/office/powerpoint/2010/main" val="1280401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AAEEF-BF40-8D47-92D1-F52CA3B1D2B7}"/>
              </a:ext>
            </a:extLst>
          </p:cNvPr>
          <p:cNvSpPr txBox="1"/>
          <p:nvPr/>
        </p:nvSpPr>
        <p:spPr>
          <a:xfrm>
            <a:off x="2426220" y="1648217"/>
            <a:ext cx="4291559" cy="2215991"/>
          </a:xfrm>
          <a:prstGeom prst="rect">
            <a:avLst/>
          </a:prstGeom>
          <a:noFill/>
        </p:spPr>
        <p:txBody>
          <a:bodyPr wrap="none" rtlCol="0">
            <a:spAutoFit/>
          </a:bodyPr>
          <a:lstStyle/>
          <a:p>
            <a:pPr algn="ctr"/>
            <a:r>
              <a:rPr lang="en-US" sz="13800" dirty="0"/>
              <a:t>5,649</a:t>
            </a:r>
          </a:p>
        </p:txBody>
      </p:sp>
      <p:sp>
        <p:nvSpPr>
          <p:cNvPr id="3" name="TextBox 2">
            <a:extLst>
              <a:ext uri="{FF2B5EF4-FFF2-40B4-BE49-F238E27FC236}">
                <a16:creationId xmlns:a16="http://schemas.microsoft.com/office/drawing/2014/main" id="{DAEA692B-70B1-C042-B302-3B5EC2C180C2}"/>
              </a:ext>
            </a:extLst>
          </p:cNvPr>
          <p:cNvSpPr txBox="1"/>
          <p:nvPr/>
        </p:nvSpPr>
        <p:spPr>
          <a:xfrm>
            <a:off x="2939970" y="4486508"/>
            <a:ext cx="2803973" cy="1446550"/>
          </a:xfrm>
          <a:prstGeom prst="rect">
            <a:avLst/>
          </a:prstGeom>
          <a:noFill/>
        </p:spPr>
        <p:txBody>
          <a:bodyPr wrap="none" rtlCol="0">
            <a:spAutoFit/>
          </a:bodyPr>
          <a:lstStyle/>
          <a:p>
            <a:r>
              <a:rPr lang="en-US" sz="8800" dirty="0"/>
              <a:t>4,774</a:t>
            </a:r>
          </a:p>
        </p:txBody>
      </p:sp>
    </p:spTree>
    <p:extLst>
      <p:ext uri="{BB962C8B-B14F-4D97-AF65-F5344CB8AC3E}">
        <p14:creationId xmlns:p14="http://schemas.microsoft.com/office/powerpoint/2010/main" val="39905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earable Activity Monitors: Effective Tools Or Shiny Toys? - Weighing In">
            <a:extLst>
              <a:ext uri="{FF2B5EF4-FFF2-40B4-BE49-F238E27FC236}">
                <a16:creationId xmlns:a16="http://schemas.microsoft.com/office/drawing/2014/main" id="{04398FD6-43FF-D847-84BD-521B116A1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249" y="1759352"/>
            <a:ext cx="6541028" cy="402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53A2E7-B0FF-C54F-8A9D-8B0C671E0CCD}"/>
              </a:ext>
            </a:extLst>
          </p:cNvPr>
          <p:cNvSpPr txBox="1"/>
          <p:nvPr/>
        </p:nvSpPr>
        <p:spPr>
          <a:xfrm>
            <a:off x="1932014" y="809048"/>
            <a:ext cx="5279972" cy="523220"/>
          </a:xfrm>
          <a:prstGeom prst="rect">
            <a:avLst/>
          </a:prstGeom>
          <a:noFill/>
        </p:spPr>
        <p:txBody>
          <a:bodyPr wrap="none" rtlCol="0">
            <a:spAutoFit/>
          </a:bodyPr>
          <a:lstStyle/>
          <a:p>
            <a:pPr algn="ctr"/>
            <a:r>
              <a:rPr lang="en-US" sz="2800" dirty="0"/>
              <a:t>Activity Monitors = 1 mile more</a:t>
            </a:r>
          </a:p>
        </p:txBody>
      </p:sp>
    </p:spTree>
    <p:extLst>
      <p:ext uri="{BB962C8B-B14F-4D97-AF65-F5344CB8AC3E}">
        <p14:creationId xmlns:p14="http://schemas.microsoft.com/office/powerpoint/2010/main" val="313384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E8B64F-83BF-434B-BDFA-DCBAD9263FEE}"/>
              </a:ext>
            </a:extLst>
          </p:cNvPr>
          <p:cNvSpPr txBox="1"/>
          <p:nvPr/>
        </p:nvSpPr>
        <p:spPr>
          <a:xfrm>
            <a:off x="1652135" y="2721114"/>
            <a:ext cx="5578707" cy="707886"/>
          </a:xfrm>
          <a:prstGeom prst="rect">
            <a:avLst/>
          </a:prstGeom>
          <a:noFill/>
        </p:spPr>
        <p:txBody>
          <a:bodyPr wrap="none" rtlCol="0">
            <a:spAutoFit/>
          </a:bodyPr>
          <a:lstStyle/>
          <a:p>
            <a:pPr algn="ctr"/>
            <a:r>
              <a:rPr lang="en-US" sz="4000" dirty="0"/>
              <a:t>Collective Effervescence </a:t>
            </a:r>
          </a:p>
        </p:txBody>
      </p:sp>
    </p:spTree>
    <p:extLst>
      <p:ext uri="{BB962C8B-B14F-4D97-AF65-F5344CB8AC3E}">
        <p14:creationId xmlns:p14="http://schemas.microsoft.com/office/powerpoint/2010/main" val="103265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Grease, Centraal Station Antwerpen">
            <a:hlinkClick r:id="" action="ppaction://media"/>
            <a:extLst>
              <a:ext uri="{FF2B5EF4-FFF2-40B4-BE49-F238E27FC236}">
                <a16:creationId xmlns:a16="http://schemas.microsoft.com/office/drawing/2014/main" id="{79207602-9760-A54C-A196-F3F3AECC7DBC}"/>
              </a:ext>
            </a:extLst>
          </p:cNvPr>
          <p:cNvPicPr>
            <a:picLocks noRot="1" noChangeAspect="1"/>
          </p:cNvPicPr>
          <p:nvPr>
            <a:videoFile r:link="rId1"/>
          </p:nvPr>
        </p:nvPicPr>
        <p:blipFill>
          <a:blip r:embed="rId3"/>
          <a:stretch>
            <a:fillRect/>
          </a:stretch>
        </p:blipFill>
        <p:spPr>
          <a:xfrm>
            <a:off x="1307939" y="1486710"/>
            <a:ext cx="6701742" cy="3786485"/>
          </a:xfrm>
          <a:prstGeom prst="rect">
            <a:avLst/>
          </a:prstGeom>
        </p:spPr>
      </p:pic>
    </p:spTree>
    <p:extLst>
      <p:ext uri="{BB962C8B-B14F-4D97-AF65-F5344CB8AC3E}">
        <p14:creationId xmlns:p14="http://schemas.microsoft.com/office/powerpoint/2010/main" val="5415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E3EA8A-5C42-2741-98A1-B6AE7E136566}"/>
              </a:ext>
            </a:extLst>
          </p:cNvPr>
          <p:cNvSpPr txBox="1"/>
          <p:nvPr/>
        </p:nvSpPr>
        <p:spPr>
          <a:xfrm>
            <a:off x="10526" y="2967335"/>
            <a:ext cx="9160072" cy="461665"/>
          </a:xfrm>
          <a:prstGeom prst="rect">
            <a:avLst/>
          </a:prstGeom>
          <a:noFill/>
        </p:spPr>
        <p:txBody>
          <a:bodyPr wrap="none" rtlCol="0">
            <a:spAutoFit/>
          </a:bodyPr>
          <a:lstStyle/>
          <a:p>
            <a:r>
              <a:rPr lang="en-US" sz="2400" dirty="0"/>
              <a:t>Entire brain is wired to reward physical activity-and to be with others</a:t>
            </a:r>
          </a:p>
        </p:txBody>
      </p:sp>
    </p:spTree>
    <p:extLst>
      <p:ext uri="{BB962C8B-B14F-4D97-AF65-F5344CB8AC3E}">
        <p14:creationId xmlns:p14="http://schemas.microsoft.com/office/powerpoint/2010/main" val="3985332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728043-45C3-F74D-B3B4-3C56B2904AB9}"/>
              </a:ext>
            </a:extLst>
          </p:cNvPr>
          <p:cNvSpPr txBox="1"/>
          <p:nvPr/>
        </p:nvSpPr>
        <p:spPr>
          <a:xfrm>
            <a:off x="1739397" y="2720051"/>
            <a:ext cx="5665205" cy="1015663"/>
          </a:xfrm>
          <a:prstGeom prst="rect">
            <a:avLst/>
          </a:prstGeom>
          <a:noFill/>
        </p:spPr>
        <p:txBody>
          <a:bodyPr wrap="none" rtlCol="0">
            <a:spAutoFit/>
          </a:bodyPr>
          <a:lstStyle/>
          <a:p>
            <a:pPr algn="ctr"/>
            <a:r>
              <a:rPr lang="en-US" sz="6000" dirty="0"/>
              <a:t>How We Endure</a:t>
            </a:r>
          </a:p>
        </p:txBody>
      </p:sp>
    </p:spTree>
    <p:extLst>
      <p:ext uri="{BB962C8B-B14F-4D97-AF65-F5344CB8AC3E}">
        <p14:creationId xmlns:p14="http://schemas.microsoft.com/office/powerpoint/2010/main" val="2258100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Derek Redmond's Emotional Olympic Story - Injury Mid-Race | Barcelona 1992 Olympics">
            <a:hlinkClick r:id="" action="ppaction://media"/>
            <a:extLst>
              <a:ext uri="{FF2B5EF4-FFF2-40B4-BE49-F238E27FC236}">
                <a16:creationId xmlns:a16="http://schemas.microsoft.com/office/drawing/2014/main" id="{B235A1D7-456C-174F-9B19-4AEFF79D0601}"/>
              </a:ext>
            </a:extLst>
          </p:cNvPr>
          <p:cNvPicPr>
            <a:picLocks noRot="1" noChangeAspect="1"/>
          </p:cNvPicPr>
          <p:nvPr>
            <a:videoFile r:link="rId1"/>
          </p:nvPr>
        </p:nvPicPr>
        <p:blipFill>
          <a:blip r:embed="rId3"/>
          <a:stretch>
            <a:fillRect/>
          </a:stretch>
        </p:blipFill>
        <p:spPr>
          <a:xfrm>
            <a:off x="625033" y="677118"/>
            <a:ext cx="7917083" cy="5937814"/>
          </a:xfrm>
          <a:prstGeom prst="rect">
            <a:avLst/>
          </a:prstGeom>
        </p:spPr>
      </p:pic>
      <p:sp>
        <p:nvSpPr>
          <p:cNvPr id="3" name="TextBox 2">
            <a:extLst>
              <a:ext uri="{FF2B5EF4-FFF2-40B4-BE49-F238E27FC236}">
                <a16:creationId xmlns:a16="http://schemas.microsoft.com/office/drawing/2014/main" id="{A5921301-B4A8-904C-904C-FA1D3E00EAEC}"/>
              </a:ext>
            </a:extLst>
          </p:cNvPr>
          <p:cNvSpPr txBox="1"/>
          <p:nvPr/>
        </p:nvSpPr>
        <p:spPr>
          <a:xfrm>
            <a:off x="3472405" y="162045"/>
            <a:ext cx="2452851" cy="369332"/>
          </a:xfrm>
          <a:prstGeom prst="rect">
            <a:avLst/>
          </a:prstGeom>
          <a:noFill/>
        </p:spPr>
        <p:txBody>
          <a:bodyPr wrap="none" rtlCol="0">
            <a:spAutoFit/>
          </a:bodyPr>
          <a:lstStyle/>
          <a:p>
            <a:r>
              <a:rPr lang="en-US" dirty="0"/>
              <a:t>Connection &amp; Courage</a:t>
            </a:r>
          </a:p>
        </p:txBody>
      </p:sp>
    </p:spTree>
    <p:extLst>
      <p:ext uri="{BB962C8B-B14F-4D97-AF65-F5344CB8AC3E}">
        <p14:creationId xmlns:p14="http://schemas.microsoft.com/office/powerpoint/2010/main" val="20667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59576A-7E7F-874B-B557-B17CB0999CF2}"/>
              </a:ext>
            </a:extLst>
          </p:cNvPr>
          <p:cNvPicPr>
            <a:picLocks noChangeAspect="1"/>
          </p:cNvPicPr>
          <p:nvPr/>
        </p:nvPicPr>
        <p:blipFill>
          <a:blip r:embed="rId2"/>
          <a:stretch>
            <a:fillRect/>
          </a:stretch>
        </p:blipFill>
        <p:spPr>
          <a:xfrm>
            <a:off x="99518" y="1215341"/>
            <a:ext cx="8911492" cy="4548851"/>
          </a:xfrm>
          <a:prstGeom prst="rect">
            <a:avLst/>
          </a:prstGeom>
        </p:spPr>
      </p:pic>
    </p:spTree>
    <p:extLst>
      <p:ext uri="{BB962C8B-B14F-4D97-AF65-F5344CB8AC3E}">
        <p14:creationId xmlns:p14="http://schemas.microsoft.com/office/powerpoint/2010/main" val="39103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B86EB2-BFFC-1D40-AA08-3AB305ECED6A}"/>
              </a:ext>
            </a:extLst>
          </p:cNvPr>
          <p:cNvSpPr txBox="1"/>
          <p:nvPr/>
        </p:nvSpPr>
        <p:spPr>
          <a:xfrm>
            <a:off x="1651007" y="1176883"/>
            <a:ext cx="5664692" cy="646331"/>
          </a:xfrm>
          <a:prstGeom prst="rect">
            <a:avLst/>
          </a:prstGeom>
          <a:noFill/>
        </p:spPr>
        <p:txBody>
          <a:bodyPr wrap="none" rtlCol="0">
            <a:spAutoFit/>
          </a:bodyPr>
          <a:lstStyle/>
          <a:p>
            <a:pPr algn="ctr"/>
            <a:r>
              <a:rPr lang="en-US" sz="3600" dirty="0"/>
              <a:t>Shared Physical Challenges </a:t>
            </a:r>
          </a:p>
        </p:txBody>
      </p:sp>
      <p:pic>
        <p:nvPicPr>
          <p:cNvPr id="3" name="Picture 2">
            <a:extLst>
              <a:ext uri="{FF2B5EF4-FFF2-40B4-BE49-F238E27FC236}">
                <a16:creationId xmlns:a16="http://schemas.microsoft.com/office/drawing/2014/main" id="{7ECBD061-2A40-BC43-87C5-3DD992DB425D}"/>
              </a:ext>
            </a:extLst>
          </p:cNvPr>
          <p:cNvPicPr>
            <a:picLocks noChangeAspect="1"/>
          </p:cNvPicPr>
          <p:nvPr/>
        </p:nvPicPr>
        <p:blipFill>
          <a:blip r:embed="rId2"/>
          <a:stretch>
            <a:fillRect/>
          </a:stretch>
        </p:blipFill>
        <p:spPr>
          <a:xfrm>
            <a:off x="398959" y="2444629"/>
            <a:ext cx="3096596" cy="1968741"/>
          </a:xfrm>
          <a:prstGeom prst="rect">
            <a:avLst/>
          </a:prstGeom>
        </p:spPr>
      </p:pic>
      <p:pic>
        <p:nvPicPr>
          <p:cNvPr id="4" name="Picture 3">
            <a:extLst>
              <a:ext uri="{FF2B5EF4-FFF2-40B4-BE49-F238E27FC236}">
                <a16:creationId xmlns:a16="http://schemas.microsoft.com/office/drawing/2014/main" id="{B5C8E007-9DFB-CC41-AF40-20D5AF02AB32}"/>
              </a:ext>
            </a:extLst>
          </p:cNvPr>
          <p:cNvPicPr>
            <a:picLocks noChangeAspect="1"/>
          </p:cNvPicPr>
          <p:nvPr/>
        </p:nvPicPr>
        <p:blipFill>
          <a:blip r:embed="rId3"/>
          <a:stretch>
            <a:fillRect/>
          </a:stretch>
        </p:blipFill>
        <p:spPr>
          <a:xfrm>
            <a:off x="5288306" y="2546430"/>
            <a:ext cx="2496032" cy="1973874"/>
          </a:xfrm>
          <a:prstGeom prst="rect">
            <a:avLst/>
          </a:prstGeom>
        </p:spPr>
      </p:pic>
      <p:sp>
        <p:nvSpPr>
          <p:cNvPr id="5" name="TextBox 4">
            <a:extLst>
              <a:ext uri="{FF2B5EF4-FFF2-40B4-BE49-F238E27FC236}">
                <a16:creationId xmlns:a16="http://schemas.microsoft.com/office/drawing/2014/main" id="{50012051-4B10-6043-8974-1352E0E3B0A1}"/>
              </a:ext>
            </a:extLst>
          </p:cNvPr>
          <p:cNvSpPr txBox="1"/>
          <p:nvPr/>
        </p:nvSpPr>
        <p:spPr>
          <a:xfrm>
            <a:off x="679203" y="4796594"/>
            <a:ext cx="7608301" cy="369332"/>
          </a:xfrm>
          <a:prstGeom prst="rect">
            <a:avLst/>
          </a:prstGeom>
          <a:noFill/>
        </p:spPr>
        <p:txBody>
          <a:bodyPr wrap="none" rtlCol="0">
            <a:spAutoFit/>
          </a:bodyPr>
          <a:lstStyle/>
          <a:p>
            <a:pPr algn="ctr"/>
            <a:r>
              <a:rPr lang="en-US" dirty="0"/>
              <a:t>Come together and support each other – We Transcend-We Become Greater</a:t>
            </a:r>
          </a:p>
        </p:txBody>
      </p:sp>
      <p:sp>
        <p:nvSpPr>
          <p:cNvPr id="6" name="TextBox 5">
            <a:extLst>
              <a:ext uri="{FF2B5EF4-FFF2-40B4-BE49-F238E27FC236}">
                <a16:creationId xmlns:a16="http://schemas.microsoft.com/office/drawing/2014/main" id="{405A44EB-C65B-B345-B424-5E6FAEA1BDFF}"/>
              </a:ext>
            </a:extLst>
          </p:cNvPr>
          <p:cNvSpPr txBox="1"/>
          <p:nvPr/>
        </p:nvSpPr>
        <p:spPr>
          <a:xfrm>
            <a:off x="1842650" y="5787341"/>
            <a:ext cx="4980467" cy="461665"/>
          </a:xfrm>
          <a:prstGeom prst="rect">
            <a:avLst/>
          </a:prstGeom>
          <a:noFill/>
        </p:spPr>
        <p:txBody>
          <a:bodyPr wrap="none" rtlCol="0">
            <a:spAutoFit/>
          </a:bodyPr>
          <a:lstStyle/>
          <a:p>
            <a:pPr algn="ctr"/>
            <a:r>
              <a:rPr lang="en-US" sz="2400" dirty="0"/>
              <a:t>Teamwork Makes The Dream Work </a:t>
            </a:r>
          </a:p>
        </p:txBody>
      </p:sp>
    </p:spTree>
    <p:extLst>
      <p:ext uri="{BB962C8B-B14F-4D97-AF65-F5344CB8AC3E}">
        <p14:creationId xmlns:p14="http://schemas.microsoft.com/office/powerpoint/2010/main" val="107648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657" y="3106636"/>
            <a:ext cx="7999831" cy="646331"/>
          </a:xfrm>
          <a:prstGeom prst="rect">
            <a:avLst/>
          </a:prstGeom>
          <a:noFill/>
        </p:spPr>
        <p:txBody>
          <a:bodyPr wrap="none" rtlCol="0">
            <a:spAutoFit/>
          </a:bodyPr>
          <a:lstStyle/>
          <a:p>
            <a:pPr algn="ctr"/>
            <a:r>
              <a:rPr lang="en-US" sz="3600" dirty="0"/>
              <a:t>Self Care is Something We Can Control</a:t>
            </a:r>
          </a:p>
        </p:txBody>
      </p:sp>
    </p:spTree>
    <p:extLst>
      <p:ext uri="{BB962C8B-B14F-4D97-AF65-F5344CB8AC3E}">
        <p14:creationId xmlns:p14="http://schemas.microsoft.com/office/powerpoint/2010/main" val="3623203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6111C4-138C-AC44-A84D-EC6716B8D0BE}"/>
              </a:ext>
            </a:extLst>
          </p:cNvPr>
          <p:cNvSpPr/>
          <p:nvPr/>
        </p:nvSpPr>
        <p:spPr>
          <a:xfrm>
            <a:off x="0" y="2967335"/>
            <a:ext cx="9144000" cy="400110"/>
          </a:xfrm>
          <a:prstGeom prst="rect">
            <a:avLst/>
          </a:prstGeom>
        </p:spPr>
        <p:txBody>
          <a:bodyPr wrap="square">
            <a:spAutoFit/>
          </a:bodyPr>
          <a:lstStyle/>
          <a:p>
            <a:pPr algn="ctr"/>
            <a:r>
              <a:rPr lang="en-US" sz="2000" dirty="0">
                <a:latin typeface="Arial" panose="020B0604020202020204" pitchFamily="34" charset="0"/>
              </a:rPr>
              <a:t>“Rejecting exercise means rejecting significant experiences of being human.”</a:t>
            </a:r>
            <a:endParaRPr lang="en-US" sz="2000" dirty="0"/>
          </a:p>
        </p:txBody>
      </p:sp>
    </p:spTree>
    <p:extLst>
      <p:ext uri="{BB962C8B-B14F-4D97-AF65-F5344CB8AC3E}">
        <p14:creationId xmlns:p14="http://schemas.microsoft.com/office/powerpoint/2010/main" val="655098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7205F-C7A3-E349-9314-C19020E352FF}"/>
              </a:ext>
            </a:extLst>
          </p:cNvPr>
          <p:cNvSpPr txBox="1"/>
          <p:nvPr/>
        </p:nvSpPr>
        <p:spPr>
          <a:xfrm>
            <a:off x="2021141" y="4398910"/>
            <a:ext cx="5101718" cy="369332"/>
          </a:xfrm>
          <a:prstGeom prst="rect">
            <a:avLst/>
          </a:prstGeom>
          <a:noFill/>
        </p:spPr>
        <p:txBody>
          <a:bodyPr wrap="none" rtlCol="0">
            <a:spAutoFit/>
          </a:bodyPr>
          <a:lstStyle/>
          <a:p>
            <a:pPr algn="ctr"/>
            <a:r>
              <a:rPr lang="en-US" dirty="0"/>
              <a:t>Goal, Agency, Willingness to go through obstacles </a:t>
            </a:r>
          </a:p>
        </p:txBody>
      </p:sp>
      <p:sp>
        <p:nvSpPr>
          <p:cNvPr id="4" name="TextBox 3">
            <a:extLst>
              <a:ext uri="{FF2B5EF4-FFF2-40B4-BE49-F238E27FC236}">
                <a16:creationId xmlns:a16="http://schemas.microsoft.com/office/drawing/2014/main" id="{6B506ECA-C53F-D740-BD50-3B7A6EE97523}"/>
              </a:ext>
            </a:extLst>
          </p:cNvPr>
          <p:cNvSpPr txBox="1"/>
          <p:nvPr/>
        </p:nvSpPr>
        <p:spPr>
          <a:xfrm>
            <a:off x="1724628" y="654837"/>
            <a:ext cx="6049926" cy="830997"/>
          </a:xfrm>
          <a:prstGeom prst="rect">
            <a:avLst/>
          </a:prstGeom>
          <a:noFill/>
        </p:spPr>
        <p:txBody>
          <a:bodyPr wrap="none" rtlCol="0">
            <a:spAutoFit/>
          </a:bodyPr>
          <a:lstStyle/>
          <a:p>
            <a:pPr algn="ctr"/>
            <a:r>
              <a:rPr lang="en-US" sz="4800" dirty="0"/>
              <a:t>Overcoming Obstacles</a:t>
            </a:r>
          </a:p>
        </p:txBody>
      </p:sp>
      <p:sp>
        <p:nvSpPr>
          <p:cNvPr id="5" name="TextBox 4">
            <a:extLst>
              <a:ext uri="{FF2B5EF4-FFF2-40B4-BE49-F238E27FC236}">
                <a16:creationId xmlns:a16="http://schemas.microsoft.com/office/drawing/2014/main" id="{ED346C35-7481-D643-8166-D6BE379D5D5F}"/>
              </a:ext>
            </a:extLst>
          </p:cNvPr>
          <p:cNvSpPr txBox="1"/>
          <p:nvPr/>
        </p:nvSpPr>
        <p:spPr>
          <a:xfrm>
            <a:off x="3302175" y="2089759"/>
            <a:ext cx="2259016" cy="369332"/>
          </a:xfrm>
          <a:prstGeom prst="rect">
            <a:avLst/>
          </a:prstGeom>
          <a:noFill/>
        </p:spPr>
        <p:txBody>
          <a:bodyPr wrap="none" rtlCol="0">
            <a:spAutoFit/>
          </a:bodyPr>
          <a:lstStyle/>
          <a:p>
            <a:r>
              <a:rPr lang="en-US" dirty="0"/>
              <a:t>Zest, Energy &amp; Hope</a:t>
            </a:r>
          </a:p>
        </p:txBody>
      </p:sp>
    </p:spTree>
    <p:extLst>
      <p:ext uri="{BB962C8B-B14F-4D97-AF65-F5344CB8AC3E}">
        <p14:creationId xmlns:p14="http://schemas.microsoft.com/office/powerpoint/2010/main" val="2211413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3D9D3C-81F8-BB46-954D-5ACDE9828839}"/>
              </a:ext>
            </a:extLst>
          </p:cNvPr>
          <p:cNvSpPr txBox="1"/>
          <p:nvPr/>
        </p:nvSpPr>
        <p:spPr>
          <a:xfrm>
            <a:off x="1327448" y="289225"/>
            <a:ext cx="5970545" cy="769441"/>
          </a:xfrm>
          <a:prstGeom prst="rect">
            <a:avLst/>
          </a:prstGeom>
          <a:noFill/>
        </p:spPr>
        <p:txBody>
          <a:bodyPr wrap="none" rtlCol="0">
            <a:spAutoFit/>
          </a:bodyPr>
          <a:lstStyle/>
          <a:p>
            <a:pPr algn="ctr"/>
            <a:r>
              <a:rPr lang="en-US" sz="4400" dirty="0"/>
              <a:t>Seek Discomfort-Set Up</a:t>
            </a:r>
          </a:p>
        </p:txBody>
      </p:sp>
      <p:pic>
        <p:nvPicPr>
          <p:cNvPr id="4098" name="Picture 2" descr="13 Tips to Dominate Your First Spartan Race from Start to Finish">
            <a:extLst>
              <a:ext uri="{FF2B5EF4-FFF2-40B4-BE49-F238E27FC236}">
                <a16:creationId xmlns:a16="http://schemas.microsoft.com/office/drawing/2014/main" id="{B5A78147-74E8-A048-9FD4-7B8800C0B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41" y="1728165"/>
            <a:ext cx="30099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artan Australia Obstacle Course Races | 2021 Race Passes">
            <a:extLst>
              <a:ext uri="{FF2B5EF4-FFF2-40B4-BE49-F238E27FC236}">
                <a16:creationId xmlns:a16="http://schemas.microsoft.com/office/drawing/2014/main" id="{B8AD34D0-16AC-7945-A583-FF32346BE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639" y="3695604"/>
            <a:ext cx="30099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Hong Kong Events to Put in Your Diary for November - Lan Kwai Fong">
            <a:extLst>
              <a:ext uri="{FF2B5EF4-FFF2-40B4-BE49-F238E27FC236}">
                <a16:creationId xmlns:a16="http://schemas.microsoft.com/office/drawing/2014/main" id="{79D89255-9AB2-1D46-BA42-F24B76227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1701478"/>
            <a:ext cx="3467099" cy="23040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partan-race - Kid 101">
            <a:extLst>
              <a:ext uri="{FF2B5EF4-FFF2-40B4-BE49-F238E27FC236}">
                <a16:creationId xmlns:a16="http://schemas.microsoft.com/office/drawing/2014/main" id="{8DCCBD5D-F684-BA43-A659-3B45196E6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36" y="3737947"/>
            <a:ext cx="3241394" cy="18190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unning the Spartan race 2019 - Staying in the Game!">
            <a:extLst>
              <a:ext uri="{FF2B5EF4-FFF2-40B4-BE49-F238E27FC236}">
                <a16:creationId xmlns:a16="http://schemas.microsoft.com/office/drawing/2014/main" id="{A72CE897-78BF-664F-B85A-877255AD34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502" y="1555718"/>
            <a:ext cx="3009900" cy="24701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partan Race: Thousands tackle obstacles, terrain - Fort Carson Mountaineer">
            <a:extLst>
              <a:ext uri="{FF2B5EF4-FFF2-40B4-BE49-F238E27FC236}">
                <a16:creationId xmlns:a16="http://schemas.microsoft.com/office/drawing/2014/main" id="{3058871B-C677-9145-8B2B-D35080AD1B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367" y="3940260"/>
            <a:ext cx="2114804" cy="147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16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778A96-A892-E44D-94E3-205438AD3FFD}"/>
              </a:ext>
            </a:extLst>
          </p:cNvPr>
          <p:cNvSpPr/>
          <p:nvPr/>
        </p:nvSpPr>
        <p:spPr>
          <a:xfrm>
            <a:off x="277792" y="1166843"/>
            <a:ext cx="8738885" cy="2862322"/>
          </a:xfrm>
          <a:prstGeom prst="rect">
            <a:avLst/>
          </a:prstGeom>
        </p:spPr>
        <p:txBody>
          <a:bodyPr wrap="square">
            <a:spAutoFit/>
          </a:bodyPr>
          <a:lstStyle/>
          <a:p>
            <a:r>
              <a:rPr lang="en-US" sz="2000" dirty="0"/>
              <a:t>“It is not the critic who counts, not the one who points out how the strong man stumbled or how the doer of deeds might have done them better. The credit belongs to the man who is actually in the arena, whose face is marred with sweat and dust and blood; who strives valiantly; who errs and comes short again and again; who knows the great enthusiasms, the great devotions, and spends himself in a worthy cause; who, if he wins, knows the triumph of high achievement; and who, if he fails, at least fails while daring greatly, so that his place shall never be with those cold and timid souls who know neither victory nor defeat.”</a:t>
            </a:r>
          </a:p>
        </p:txBody>
      </p:sp>
      <p:sp>
        <p:nvSpPr>
          <p:cNvPr id="3" name="TextBox 2">
            <a:extLst>
              <a:ext uri="{FF2B5EF4-FFF2-40B4-BE49-F238E27FC236}">
                <a16:creationId xmlns:a16="http://schemas.microsoft.com/office/drawing/2014/main" id="{87381834-2E5C-7941-A47B-48E6BE727A56}"/>
              </a:ext>
            </a:extLst>
          </p:cNvPr>
          <p:cNvSpPr txBox="1"/>
          <p:nvPr/>
        </p:nvSpPr>
        <p:spPr>
          <a:xfrm>
            <a:off x="2395960" y="4525701"/>
            <a:ext cx="3649653" cy="646331"/>
          </a:xfrm>
          <a:prstGeom prst="rect">
            <a:avLst/>
          </a:prstGeom>
          <a:noFill/>
        </p:spPr>
        <p:txBody>
          <a:bodyPr wrap="none" rtlCol="0">
            <a:spAutoFit/>
          </a:bodyPr>
          <a:lstStyle/>
          <a:p>
            <a:pPr algn="ctr"/>
            <a:r>
              <a:rPr lang="en-US" sz="3600" dirty="0"/>
              <a:t>-Teddy Roosevelt </a:t>
            </a:r>
          </a:p>
        </p:txBody>
      </p:sp>
    </p:spTree>
    <p:extLst>
      <p:ext uri="{BB962C8B-B14F-4D97-AF65-F5344CB8AC3E}">
        <p14:creationId xmlns:p14="http://schemas.microsoft.com/office/powerpoint/2010/main" val="3962024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90FCC4F-7336-4F4D-844C-9B484847C0B4}"/>
              </a:ext>
            </a:extLst>
          </p:cNvPr>
          <p:cNvGraphicFramePr/>
          <p:nvPr/>
        </p:nvGraphicFramePr>
        <p:xfrm>
          <a:off x="1331089" y="-428262"/>
          <a:ext cx="7454095" cy="4907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E7B649B-B4D8-2844-8B9F-1544DA5C93F7}"/>
              </a:ext>
            </a:extLst>
          </p:cNvPr>
          <p:cNvSpPr txBox="1"/>
          <p:nvPr/>
        </p:nvSpPr>
        <p:spPr>
          <a:xfrm>
            <a:off x="671333" y="5208607"/>
            <a:ext cx="7581415" cy="954107"/>
          </a:xfrm>
          <a:prstGeom prst="rect">
            <a:avLst/>
          </a:prstGeom>
          <a:noFill/>
        </p:spPr>
        <p:txBody>
          <a:bodyPr wrap="square" rtlCol="0">
            <a:spAutoFit/>
          </a:bodyPr>
          <a:lstStyle/>
          <a:p>
            <a:pPr algn="ctr"/>
            <a:r>
              <a:rPr lang="en-US" sz="2800" dirty="0"/>
              <a:t>Moving your body more often throughout the day-in whatever means that brings you more joy.</a:t>
            </a:r>
          </a:p>
        </p:txBody>
      </p:sp>
    </p:spTree>
    <p:extLst>
      <p:ext uri="{BB962C8B-B14F-4D97-AF65-F5344CB8AC3E}">
        <p14:creationId xmlns:p14="http://schemas.microsoft.com/office/powerpoint/2010/main" val="973055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2094" y="2667002"/>
            <a:ext cx="6378669" cy="830997"/>
          </a:xfrm>
          <a:prstGeom prst="rect">
            <a:avLst/>
          </a:prstGeom>
          <a:noFill/>
        </p:spPr>
        <p:txBody>
          <a:bodyPr wrap="none" rtlCol="0">
            <a:spAutoFit/>
          </a:bodyPr>
          <a:lstStyle/>
          <a:p>
            <a:pPr algn="ctr"/>
            <a:r>
              <a:rPr lang="en-US" sz="4800" dirty="0"/>
              <a:t>Knowledge vs. Wisdom</a:t>
            </a:r>
          </a:p>
        </p:txBody>
      </p:sp>
      <p:sp>
        <p:nvSpPr>
          <p:cNvPr id="2" name="TextBox 1">
            <a:extLst>
              <a:ext uri="{FF2B5EF4-FFF2-40B4-BE49-F238E27FC236}">
                <a16:creationId xmlns:a16="http://schemas.microsoft.com/office/drawing/2014/main" id="{A2379073-B61D-7B49-BF30-4500B1E9FB95}"/>
              </a:ext>
            </a:extLst>
          </p:cNvPr>
          <p:cNvSpPr txBox="1"/>
          <p:nvPr/>
        </p:nvSpPr>
        <p:spPr>
          <a:xfrm>
            <a:off x="2402463" y="4722470"/>
            <a:ext cx="4339073" cy="369332"/>
          </a:xfrm>
          <a:prstGeom prst="rect">
            <a:avLst/>
          </a:prstGeom>
          <a:noFill/>
        </p:spPr>
        <p:txBody>
          <a:bodyPr wrap="none" rtlCol="0">
            <a:spAutoFit/>
          </a:bodyPr>
          <a:lstStyle/>
          <a:p>
            <a:pPr algn="ctr"/>
            <a:r>
              <a:rPr lang="en-US" dirty="0"/>
              <a:t>It Must Be Experienced To Be Understood</a:t>
            </a:r>
          </a:p>
        </p:txBody>
      </p:sp>
    </p:spTree>
    <p:extLst>
      <p:ext uri="{BB962C8B-B14F-4D97-AF65-F5344CB8AC3E}">
        <p14:creationId xmlns:p14="http://schemas.microsoft.com/office/powerpoint/2010/main" val="1017464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964C4-685E-E740-A12F-410F84A0907A}"/>
              </a:ext>
            </a:extLst>
          </p:cNvPr>
          <p:cNvSpPr/>
          <p:nvPr/>
        </p:nvSpPr>
        <p:spPr>
          <a:xfrm>
            <a:off x="277792" y="3105835"/>
            <a:ext cx="8634714" cy="646331"/>
          </a:xfrm>
          <a:prstGeom prst="rect">
            <a:avLst/>
          </a:prstGeom>
        </p:spPr>
        <p:txBody>
          <a:bodyPr wrap="square">
            <a:spAutoFit/>
          </a:bodyPr>
          <a:lstStyle/>
          <a:p>
            <a:r>
              <a:rPr lang="en-US" dirty="0">
                <a:solidFill>
                  <a:srgbClr val="D9D9D9"/>
                </a:solidFill>
                <a:latin typeface="-apple-system"/>
              </a:rPr>
              <a:t>How little a thing can make us happy when we feel that we have earned it. </a:t>
            </a:r>
          </a:p>
          <a:p>
            <a:r>
              <a:rPr lang="en-US" dirty="0">
                <a:solidFill>
                  <a:srgbClr val="D9D9D9"/>
                </a:solidFill>
                <a:latin typeface="-apple-system"/>
              </a:rPr>
              <a:t>~ Mark Twain</a:t>
            </a:r>
            <a:endParaRPr lang="en-US" dirty="0"/>
          </a:p>
        </p:txBody>
      </p:sp>
    </p:spTree>
    <p:extLst>
      <p:ext uri="{BB962C8B-B14F-4D97-AF65-F5344CB8AC3E}">
        <p14:creationId xmlns:p14="http://schemas.microsoft.com/office/powerpoint/2010/main" val="201006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571" y="1269886"/>
            <a:ext cx="8507481" cy="1815882"/>
          </a:xfrm>
          <a:prstGeom prst="rect">
            <a:avLst/>
          </a:prstGeom>
          <a:noFill/>
        </p:spPr>
        <p:txBody>
          <a:bodyPr wrap="square" rtlCol="0">
            <a:spAutoFit/>
          </a:bodyPr>
          <a:lstStyle/>
          <a:p>
            <a:pPr algn="ctr"/>
            <a:r>
              <a:rPr lang="en-US" sz="2800" dirty="0"/>
              <a:t>The Best Investment You Can Make in Your Health is BE PREPARED</a:t>
            </a:r>
          </a:p>
          <a:p>
            <a:pPr algn="ctr"/>
            <a:endParaRPr lang="en-US" sz="2800" dirty="0"/>
          </a:p>
          <a:p>
            <a:pPr algn="ctr"/>
            <a:r>
              <a:rPr lang="en-US" sz="2800" dirty="0"/>
              <a:t>Be Fit of Body, Mind &amp; Spirit</a:t>
            </a:r>
          </a:p>
        </p:txBody>
      </p:sp>
      <p:sp>
        <p:nvSpPr>
          <p:cNvPr id="3" name="TextBox 2"/>
          <p:cNvSpPr txBox="1"/>
          <p:nvPr/>
        </p:nvSpPr>
        <p:spPr>
          <a:xfrm>
            <a:off x="1294616" y="5280494"/>
            <a:ext cx="6565018" cy="461665"/>
          </a:xfrm>
          <a:prstGeom prst="rect">
            <a:avLst/>
          </a:prstGeom>
          <a:noFill/>
        </p:spPr>
        <p:txBody>
          <a:bodyPr wrap="none" rtlCol="0">
            <a:spAutoFit/>
          </a:bodyPr>
          <a:lstStyle/>
          <a:p>
            <a:pPr algn="ctr"/>
            <a:r>
              <a:rPr lang="en-US" sz="2400" dirty="0"/>
              <a:t>Time to Double-Down on your Lifestyle Choices</a:t>
            </a:r>
          </a:p>
        </p:txBody>
      </p:sp>
      <p:sp>
        <p:nvSpPr>
          <p:cNvPr id="4" name="TextBox 3"/>
          <p:cNvSpPr txBox="1"/>
          <p:nvPr/>
        </p:nvSpPr>
        <p:spPr>
          <a:xfrm>
            <a:off x="295912" y="3612394"/>
            <a:ext cx="8532140" cy="954107"/>
          </a:xfrm>
          <a:prstGeom prst="rect">
            <a:avLst/>
          </a:prstGeom>
          <a:noFill/>
        </p:spPr>
        <p:txBody>
          <a:bodyPr wrap="square" rtlCol="0">
            <a:spAutoFit/>
          </a:bodyPr>
          <a:lstStyle/>
          <a:p>
            <a:pPr algn="ctr"/>
            <a:r>
              <a:rPr lang="en-US" sz="2800" dirty="0"/>
              <a:t>These things will put you in a better state to handle whatever life throws at you in these times. </a:t>
            </a:r>
          </a:p>
        </p:txBody>
      </p:sp>
    </p:spTree>
    <p:extLst>
      <p:ext uri="{BB962C8B-B14F-4D97-AF65-F5344CB8AC3E}">
        <p14:creationId xmlns:p14="http://schemas.microsoft.com/office/powerpoint/2010/main" val="17056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31A7AF-11AC-5140-B378-5F75388889FA}"/>
              </a:ext>
            </a:extLst>
          </p:cNvPr>
          <p:cNvSpPr/>
          <p:nvPr/>
        </p:nvSpPr>
        <p:spPr>
          <a:xfrm>
            <a:off x="457199" y="3905249"/>
            <a:ext cx="8461094" cy="2585323"/>
          </a:xfrm>
          <a:prstGeom prst="rect">
            <a:avLst/>
          </a:prstGeom>
        </p:spPr>
        <p:txBody>
          <a:bodyPr wrap="square">
            <a:spAutoFit/>
          </a:bodyPr>
          <a:lstStyle/>
          <a:p>
            <a:pPr algn="ctr"/>
            <a:r>
              <a:rPr lang="en-US" dirty="0">
                <a:latin typeface="Arial" panose="020B0604020202020204" pitchFamily="34" charset="0"/>
              </a:rPr>
              <a:t>Movement offers us pleasure, identity, belonging, and hope. </a:t>
            </a:r>
          </a:p>
          <a:p>
            <a:pPr algn="ctr"/>
            <a:endParaRPr lang="en-US" dirty="0">
              <a:latin typeface="Arial" panose="020B0604020202020204" pitchFamily="34" charset="0"/>
            </a:endParaRPr>
          </a:p>
          <a:p>
            <a:pPr algn="ctr"/>
            <a:r>
              <a:rPr lang="en-US" dirty="0">
                <a:latin typeface="Arial" panose="020B0604020202020204" pitchFamily="34" charset="0"/>
              </a:rPr>
              <a:t>It puts us in places that are good for us, whether that’s outdoors in nature, in an environment that challenges us, or with a supportive community. </a:t>
            </a:r>
          </a:p>
          <a:p>
            <a:pPr algn="ctr"/>
            <a:endParaRPr lang="en-US" dirty="0">
              <a:latin typeface="Arial" panose="020B0604020202020204" pitchFamily="34" charset="0"/>
            </a:endParaRPr>
          </a:p>
          <a:p>
            <a:pPr algn="ctr"/>
            <a:r>
              <a:rPr lang="en-US" dirty="0">
                <a:latin typeface="Arial" panose="020B0604020202020204" pitchFamily="34" charset="0"/>
              </a:rPr>
              <a:t>It allows us to redefine ourselves and reimagine what is possible. </a:t>
            </a:r>
          </a:p>
          <a:p>
            <a:pPr algn="ctr"/>
            <a:endParaRPr lang="en-US" dirty="0">
              <a:latin typeface="Arial" panose="020B0604020202020204" pitchFamily="34" charset="0"/>
            </a:endParaRPr>
          </a:p>
          <a:p>
            <a:pPr algn="ctr"/>
            <a:r>
              <a:rPr lang="en-US" dirty="0">
                <a:latin typeface="Arial" panose="020B0604020202020204" pitchFamily="34" charset="0"/>
              </a:rPr>
              <a:t>It makes social connection easier and self-transcendence possible. </a:t>
            </a:r>
          </a:p>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1B6CDF6-AE1E-8C4D-BDC3-B93BC15E2815}"/>
              </a:ext>
            </a:extLst>
          </p:cNvPr>
          <p:cNvSpPr txBox="1"/>
          <p:nvPr/>
        </p:nvSpPr>
        <p:spPr>
          <a:xfrm>
            <a:off x="69448" y="621404"/>
            <a:ext cx="9074552" cy="923330"/>
          </a:xfrm>
          <a:prstGeom prst="rect">
            <a:avLst/>
          </a:prstGeom>
          <a:noFill/>
        </p:spPr>
        <p:txBody>
          <a:bodyPr wrap="square" rtlCol="0">
            <a:spAutoFit/>
          </a:bodyPr>
          <a:lstStyle/>
          <a:p>
            <a:pPr algn="ctr"/>
            <a:r>
              <a:rPr lang="en-US" dirty="0"/>
              <a:t>“Looking at the evidence it’s not hard to conclude that our entire physiology is designed to reward us for moving”</a:t>
            </a:r>
          </a:p>
          <a:p>
            <a:pPr algn="ctr"/>
            <a:r>
              <a:rPr lang="en-US" dirty="0"/>
              <a:t>-Dr. Kelly McCoginal, Stanford University </a:t>
            </a:r>
          </a:p>
        </p:txBody>
      </p:sp>
      <p:pic>
        <p:nvPicPr>
          <p:cNvPr id="4" name="Picture 3">
            <a:extLst>
              <a:ext uri="{FF2B5EF4-FFF2-40B4-BE49-F238E27FC236}">
                <a16:creationId xmlns:a16="http://schemas.microsoft.com/office/drawing/2014/main" id="{2DE69B2A-08B6-8B4E-81BC-47E0BAE772EE}"/>
              </a:ext>
            </a:extLst>
          </p:cNvPr>
          <p:cNvPicPr>
            <a:picLocks noChangeAspect="1"/>
          </p:cNvPicPr>
          <p:nvPr/>
        </p:nvPicPr>
        <p:blipFill>
          <a:blip r:embed="rId2"/>
          <a:stretch>
            <a:fillRect/>
          </a:stretch>
        </p:blipFill>
        <p:spPr>
          <a:xfrm>
            <a:off x="3148313" y="1975252"/>
            <a:ext cx="2558005" cy="1654048"/>
          </a:xfrm>
          <a:prstGeom prst="rect">
            <a:avLst/>
          </a:prstGeom>
        </p:spPr>
      </p:pic>
    </p:spTree>
    <p:extLst>
      <p:ext uri="{BB962C8B-B14F-4D97-AF65-F5344CB8AC3E}">
        <p14:creationId xmlns:p14="http://schemas.microsoft.com/office/powerpoint/2010/main" val="289811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421" y="277377"/>
            <a:ext cx="8904916" cy="2492990"/>
          </a:xfrm>
          <a:prstGeom prst="rect">
            <a:avLst/>
          </a:prstGeom>
        </p:spPr>
        <p:txBody>
          <a:bodyPr wrap="square">
            <a:spAutoFit/>
          </a:bodyPr>
          <a:lstStyle/>
          <a:p>
            <a:pPr algn="ctr">
              <a:defRPr/>
            </a:pPr>
            <a:r>
              <a:rPr lang="en-US" sz="3600" dirty="0">
                <a:solidFill>
                  <a:schemeClr val="tx1">
                    <a:lumMod val="65000"/>
                    <a:lumOff val="35000"/>
                  </a:schemeClr>
                </a:solidFill>
              </a:rPr>
              <a:t>“Experiences that constantly violate evolution, undermine human nature”</a:t>
            </a:r>
          </a:p>
          <a:p>
            <a:pPr algn="ctr">
              <a:defRPr/>
            </a:pPr>
            <a:br>
              <a:rPr lang="en-US" sz="3600" dirty="0">
                <a:solidFill>
                  <a:schemeClr val="tx1">
                    <a:lumMod val="65000"/>
                    <a:lumOff val="35000"/>
                  </a:schemeClr>
                </a:solidFill>
              </a:rPr>
            </a:br>
            <a:r>
              <a:rPr lang="en-US" sz="2400" dirty="0">
                <a:solidFill>
                  <a:schemeClr val="tx1">
                    <a:lumMod val="65000"/>
                    <a:lumOff val="35000"/>
                  </a:schemeClr>
                </a:solidFill>
              </a:rPr>
              <a:t>Dr. </a:t>
            </a:r>
            <a:r>
              <a:rPr lang="en-US" sz="2400" dirty="0" err="1">
                <a:solidFill>
                  <a:schemeClr val="tx1">
                    <a:lumMod val="65000"/>
                    <a:lumOff val="35000"/>
                  </a:schemeClr>
                </a:solidFill>
              </a:rPr>
              <a:t>Darcia</a:t>
            </a:r>
            <a:r>
              <a:rPr lang="en-US" sz="2400" dirty="0">
                <a:solidFill>
                  <a:schemeClr val="tx1">
                    <a:lumMod val="65000"/>
                    <a:lumOff val="35000"/>
                  </a:schemeClr>
                </a:solidFill>
              </a:rPr>
              <a:t> </a:t>
            </a:r>
            <a:r>
              <a:rPr lang="en-US" sz="2400" dirty="0" err="1">
                <a:solidFill>
                  <a:schemeClr val="tx1">
                    <a:lumMod val="65000"/>
                    <a:lumOff val="35000"/>
                  </a:schemeClr>
                </a:solidFill>
              </a:rPr>
              <a:t>Narvaes</a:t>
            </a:r>
            <a:br>
              <a:rPr lang="en-US" sz="2400" dirty="0">
                <a:solidFill>
                  <a:schemeClr val="tx1">
                    <a:lumMod val="65000"/>
                    <a:lumOff val="35000"/>
                  </a:schemeClr>
                </a:solidFill>
              </a:rPr>
            </a:br>
            <a:r>
              <a:rPr lang="en-US" sz="2400" dirty="0">
                <a:solidFill>
                  <a:schemeClr val="tx1">
                    <a:lumMod val="65000"/>
                    <a:lumOff val="35000"/>
                  </a:schemeClr>
                </a:solidFill>
              </a:rPr>
              <a:t>University of Notre Dame</a:t>
            </a:r>
          </a:p>
        </p:txBody>
      </p:sp>
      <p:pic>
        <p:nvPicPr>
          <p:cNvPr id="2" name="Picture 1">
            <a:extLst>
              <a:ext uri="{FF2B5EF4-FFF2-40B4-BE49-F238E27FC236}">
                <a16:creationId xmlns:a16="http://schemas.microsoft.com/office/drawing/2014/main" id="{A4F11F80-5B01-E24C-98F5-71888CFE907E}"/>
              </a:ext>
            </a:extLst>
          </p:cNvPr>
          <p:cNvPicPr>
            <a:picLocks noChangeAspect="1"/>
          </p:cNvPicPr>
          <p:nvPr/>
        </p:nvPicPr>
        <p:blipFill>
          <a:blip r:embed="rId2"/>
          <a:stretch>
            <a:fillRect/>
          </a:stretch>
        </p:blipFill>
        <p:spPr>
          <a:xfrm>
            <a:off x="1359725" y="3256643"/>
            <a:ext cx="5979556" cy="2989778"/>
          </a:xfrm>
          <a:prstGeom prst="rect">
            <a:avLst/>
          </a:prstGeom>
        </p:spPr>
      </p:pic>
    </p:spTree>
    <p:extLst>
      <p:ext uri="{BB962C8B-B14F-4D97-AF65-F5344CB8AC3E}">
        <p14:creationId xmlns:p14="http://schemas.microsoft.com/office/powerpoint/2010/main" val="31111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8F594-4883-884D-B023-3A440ADB7AA9}"/>
              </a:ext>
            </a:extLst>
          </p:cNvPr>
          <p:cNvSpPr txBox="1"/>
          <p:nvPr/>
        </p:nvSpPr>
        <p:spPr>
          <a:xfrm>
            <a:off x="18510" y="1793174"/>
            <a:ext cx="9106981" cy="2862322"/>
          </a:xfrm>
          <a:prstGeom prst="rect">
            <a:avLst/>
          </a:prstGeom>
          <a:noFill/>
        </p:spPr>
        <p:txBody>
          <a:bodyPr wrap="none" rtlCol="0">
            <a:spAutoFit/>
          </a:bodyPr>
          <a:lstStyle/>
          <a:p>
            <a:pPr algn="ctr"/>
            <a:r>
              <a:rPr lang="en-US" sz="3600" dirty="0"/>
              <a:t>Harnessing Your Biology to Work for You </a:t>
            </a:r>
          </a:p>
          <a:p>
            <a:pPr algn="ctr"/>
            <a:r>
              <a:rPr lang="en-US" sz="3600" dirty="0"/>
              <a:t>and </a:t>
            </a:r>
          </a:p>
          <a:p>
            <a:pPr algn="ctr"/>
            <a:r>
              <a:rPr lang="en-US" sz="3600" dirty="0"/>
              <a:t>Not Against You</a:t>
            </a:r>
          </a:p>
          <a:p>
            <a:pPr algn="ctr"/>
            <a:endParaRPr lang="en-US" sz="3600" dirty="0"/>
          </a:p>
          <a:p>
            <a:pPr algn="ctr"/>
            <a:r>
              <a:rPr lang="en-US" sz="3600" dirty="0"/>
              <a:t>Modulating Through Biological Mechanisms </a:t>
            </a:r>
          </a:p>
        </p:txBody>
      </p:sp>
    </p:spTree>
    <p:extLst>
      <p:ext uri="{BB962C8B-B14F-4D97-AF65-F5344CB8AC3E}">
        <p14:creationId xmlns:p14="http://schemas.microsoft.com/office/powerpoint/2010/main" val="103048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422" y="2582334"/>
            <a:ext cx="5878532" cy="1446550"/>
          </a:xfrm>
          <a:prstGeom prst="rect">
            <a:avLst/>
          </a:prstGeom>
          <a:noFill/>
        </p:spPr>
        <p:txBody>
          <a:bodyPr wrap="none" rtlCol="0">
            <a:spAutoFit/>
          </a:bodyPr>
          <a:lstStyle/>
          <a:p>
            <a:pPr algn="ctr"/>
            <a:r>
              <a:rPr lang="en-US" sz="8800" dirty="0"/>
              <a:t>Bio-Reactor</a:t>
            </a:r>
          </a:p>
        </p:txBody>
      </p:sp>
    </p:spTree>
    <p:extLst>
      <p:ext uri="{BB962C8B-B14F-4D97-AF65-F5344CB8AC3E}">
        <p14:creationId xmlns:p14="http://schemas.microsoft.com/office/powerpoint/2010/main" val="2600909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8758772</TotalTime>
  <Words>1010</Words>
  <Application>Microsoft Macintosh PowerPoint</Application>
  <PresentationFormat>On-screen Show (4:3)</PresentationFormat>
  <Paragraphs>142</Paragraphs>
  <Slides>46</Slides>
  <Notes>5</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-apple-system</vt:lpstr>
      <vt:lpstr>Arial</vt:lpstr>
      <vt:lpstr>Calibri</vt:lpstr>
      <vt:lpstr>Calisto MT</vt:lpstr>
      <vt:lpstr>CNN</vt:lpstr>
      <vt:lpstr>Georgia</vt:lpstr>
      <vt:lpstr>Papyrus</vt:lpstr>
      <vt:lpstr>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ZONE</dc:title>
  <dc:creator>Jose Maresma</dc:creator>
  <cp:lastModifiedBy>Microsoft Office User</cp:lastModifiedBy>
  <cp:revision>275</cp:revision>
  <dcterms:created xsi:type="dcterms:W3CDTF">2016-01-11T04:07:59Z</dcterms:created>
  <dcterms:modified xsi:type="dcterms:W3CDTF">2021-04-23T14:38:03Z</dcterms:modified>
</cp:coreProperties>
</file>